
<file path=[Content_Types].xml><?xml version="1.0" encoding="utf-8"?>
<Types xmlns="http://schemas.openxmlformats.org/package/2006/content-types">
  <Default Extension="png" ContentType="image/png"/>
  <Default Extension="svg" ContentType="image/svg+xml"/>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4665" r:id="rId1"/>
  </p:sldMasterIdLst>
  <p:notesMasterIdLst>
    <p:notesMasterId r:id="rId64"/>
  </p:notesMasterIdLst>
  <p:handoutMasterIdLst>
    <p:handoutMasterId r:id="rId65"/>
  </p:handoutMasterIdLst>
  <p:sldIdLst>
    <p:sldId id="409" r:id="rId2"/>
    <p:sldId id="835" r:id="rId3"/>
    <p:sldId id="836" r:id="rId4"/>
    <p:sldId id="822" r:id="rId5"/>
    <p:sldId id="834" r:id="rId6"/>
    <p:sldId id="788" r:id="rId7"/>
    <p:sldId id="773" r:id="rId8"/>
    <p:sldId id="791" r:id="rId9"/>
    <p:sldId id="265" r:id="rId10"/>
    <p:sldId id="789" r:id="rId11"/>
    <p:sldId id="266" r:id="rId12"/>
    <p:sldId id="267" r:id="rId13"/>
    <p:sldId id="837" r:id="rId14"/>
    <p:sldId id="790" r:id="rId15"/>
    <p:sldId id="257" r:id="rId16"/>
    <p:sldId id="833" r:id="rId17"/>
    <p:sldId id="782" r:id="rId18"/>
    <p:sldId id="793" r:id="rId19"/>
    <p:sldId id="840" r:id="rId20"/>
    <p:sldId id="841" r:id="rId21"/>
    <p:sldId id="839" r:id="rId22"/>
    <p:sldId id="829" r:id="rId23"/>
    <p:sldId id="800" r:id="rId24"/>
    <p:sldId id="264" r:id="rId25"/>
    <p:sldId id="803" r:id="rId26"/>
    <p:sldId id="783" r:id="rId27"/>
    <p:sldId id="261" r:id="rId28"/>
    <p:sldId id="804" r:id="rId29"/>
    <p:sldId id="805" r:id="rId30"/>
    <p:sldId id="768" r:id="rId31"/>
    <p:sldId id="779" r:id="rId32"/>
    <p:sldId id="830" r:id="rId33"/>
    <p:sldId id="618" r:id="rId34"/>
    <p:sldId id="807" r:id="rId35"/>
    <p:sldId id="259" r:id="rId36"/>
    <p:sldId id="808" r:id="rId37"/>
    <p:sldId id="809" r:id="rId38"/>
    <p:sldId id="810" r:id="rId39"/>
    <p:sldId id="613" r:id="rId40"/>
    <p:sldId id="811" r:id="rId41"/>
    <p:sldId id="262" r:id="rId42"/>
    <p:sldId id="614" r:id="rId43"/>
    <p:sldId id="812" r:id="rId44"/>
    <p:sldId id="778" r:id="rId45"/>
    <p:sldId id="831" r:id="rId46"/>
    <p:sldId id="632" r:id="rId47"/>
    <p:sldId id="818" r:id="rId48"/>
    <p:sldId id="823" r:id="rId49"/>
    <p:sldId id="824" r:id="rId50"/>
    <p:sldId id="825" r:id="rId51"/>
    <p:sldId id="820" r:id="rId52"/>
    <p:sldId id="776" r:id="rId53"/>
    <p:sldId id="827" r:id="rId54"/>
    <p:sldId id="814" r:id="rId55"/>
    <p:sldId id="815" r:id="rId56"/>
    <p:sldId id="816" r:id="rId57"/>
    <p:sldId id="677" r:id="rId58"/>
    <p:sldId id="832" r:id="rId59"/>
    <p:sldId id="483" r:id="rId60"/>
    <p:sldId id="780" r:id="rId61"/>
    <p:sldId id="838" r:id="rId62"/>
    <p:sldId id="842" r:id="rId63"/>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9"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oltys, Elizabeth (FAA)" initials="SE" lastIdx="4" clrIdx="0"/>
  <p:cmAuthor id="1" name="Mike Rampton" initials="MR" lastIdx="4" clrIdx="1"/>
  <p:cmAuthor id="2" name="Galina Cataldi" initials="GC" lastIdx="4" clrIdx="2"/>
  <p:cmAuthor id="3" name="Sanders, Matt" initials="SM" lastIdx="18" clrIdx="3">
    <p:extLst/>
  </p:cmAuthor>
  <p:cmAuthor id="4" name="Matt Bloss" initials="MB" lastIdx="3" clrIdx="4">
    <p:extLst/>
  </p:cmAuthor>
  <p:cmAuthor id="5" name="jillian mcknight" initials="jm" lastIdx="4"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F2CB"/>
    <a:srgbClr val="ED7D31"/>
    <a:srgbClr val="AECFF4"/>
    <a:srgbClr val="3366FF"/>
    <a:srgbClr val="3488E4"/>
    <a:srgbClr val="FFCC99"/>
    <a:srgbClr val="DADCF5"/>
    <a:srgbClr val="00FB92"/>
    <a:srgbClr val="00FDFF"/>
    <a:srgbClr val="AEAD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58" autoAdjust="0"/>
    <p:restoredTop sz="92326" autoAdjust="0"/>
  </p:normalViewPr>
  <p:slideViewPr>
    <p:cSldViewPr>
      <p:cViewPr varScale="1">
        <p:scale>
          <a:sx n="80" d="100"/>
          <a:sy n="80" d="100"/>
        </p:scale>
        <p:origin x="960" y="56"/>
      </p:cViewPr>
      <p:guideLst>
        <p:guide orient="horz" pos="2160"/>
        <p:guide pos="2880"/>
      </p:guideLst>
    </p:cSldViewPr>
  </p:slideViewPr>
  <p:outlineViewPr>
    <p:cViewPr>
      <p:scale>
        <a:sx n="33" d="100"/>
        <a:sy n="33" d="100"/>
      </p:scale>
      <p:origin x="0" y="-5928"/>
    </p:cViewPr>
  </p:outlineViewPr>
  <p:notesTextViewPr>
    <p:cViewPr>
      <p:scale>
        <a:sx n="3" d="2"/>
        <a:sy n="3" d="2"/>
      </p:scale>
      <p:origin x="0" y="0"/>
    </p:cViewPr>
  </p:notesTextViewPr>
  <p:sorterViewPr>
    <p:cViewPr>
      <p:scale>
        <a:sx n="60" d="100"/>
        <a:sy n="60" d="100"/>
      </p:scale>
      <p:origin x="0" y="-11262"/>
    </p:cViewPr>
  </p:sorterViewPr>
  <p:notesViewPr>
    <p:cSldViewPr>
      <p:cViewPr varScale="1">
        <p:scale>
          <a:sx n="50" d="100"/>
          <a:sy n="50" d="100"/>
        </p:scale>
        <p:origin x="2684" y="48"/>
      </p:cViewPr>
      <p:guideLst>
        <p:guide orient="horz" pos="2929"/>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82589" cy="465219"/>
          </a:xfrm>
          <a:prstGeom prst="rect">
            <a:avLst/>
          </a:prstGeom>
        </p:spPr>
        <p:txBody>
          <a:bodyPr vert="horz" lIns="61431" tIns="30714" rIns="61431" bIns="30714" rtlCol="0"/>
          <a:lstStyle>
            <a:lvl1pPr algn="l">
              <a:defRPr sz="800" smtClean="0"/>
            </a:lvl1pPr>
          </a:lstStyle>
          <a:p>
            <a:pPr>
              <a:defRPr/>
            </a:pPr>
            <a:endParaRPr lang="en-US" dirty="0"/>
          </a:p>
        </p:txBody>
      </p:sp>
      <p:sp>
        <p:nvSpPr>
          <p:cNvPr id="3" name="Date Placeholder 2"/>
          <p:cNvSpPr>
            <a:spLocks noGrp="1"/>
          </p:cNvSpPr>
          <p:nvPr>
            <p:ph type="dt" sz="quarter" idx="1"/>
          </p:nvPr>
        </p:nvSpPr>
        <p:spPr>
          <a:xfrm>
            <a:off x="3898050" y="2"/>
            <a:ext cx="2982589" cy="465219"/>
          </a:xfrm>
          <a:prstGeom prst="rect">
            <a:avLst/>
          </a:prstGeom>
        </p:spPr>
        <p:txBody>
          <a:bodyPr vert="horz" lIns="61431" tIns="30714" rIns="61431" bIns="30714" rtlCol="0"/>
          <a:lstStyle>
            <a:lvl1pPr algn="r">
              <a:defRPr sz="800" smtClean="0"/>
            </a:lvl1pPr>
          </a:lstStyle>
          <a:p>
            <a:pPr>
              <a:defRPr/>
            </a:pPr>
            <a:fld id="{1EE158E7-CBCB-4889-8E96-17365A75FCFB}" type="datetimeFigureOut">
              <a:rPr lang="en-US"/>
              <a:pPr>
                <a:defRPr/>
              </a:pPr>
              <a:t>5/28/2020</a:t>
            </a:fld>
            <a:endParaRPr lang="en-US" dirty="0"/>
          </a:p>
        </p:txBody>
      </p:sp>
      <p:sp>
        <p:nvSpPr>
          <p:cNvPr id="4" name="Footer Placeholder 3"/>
          <p:cNvSpPr>
            <a:spLocks noGrp="1"/>
          </p:cNvSpPr>
          <p:nvPr>
            <p:ph type="ftr" sz="quarter" idx="2"/>
          </p:nvPr>
        </p:nvSpPr>
        <p:spPr>
          <a:xfrm>
            <a:off x="0" y="8830183"/>
            <a:ext cx="2982589" cy="464221"/>
          </a:xfrm>
          <a:prstGeom prst="rect">
            <a:avLst/>
          </a:prstGeom>
        </p:spPr>
        <p:txBody>
          <a:bodyPr vert="horz" lIns="61431" tIns="30714" rIns="61431" bIns="30714" rtlCol="0" anchor="b"/>
          <a:lstStyle>
            <a:lvl1pPr algn="l">
              <a:defRPr sz="800" smtClean="0"/>
            </a:lvl1pPr>
          </a:lstStyle>
          <a:p>
            <a:pPr>
              <a:defRPr/>
            </a:pPr>
            <a:endParaRPr lang="en-US" dirty="0"/>
          </a:p>
        </p:txBody>
      </p:sp>
      <p:sp>
        <p:nvSpPr>
          <p:cNvPr id="5" name="Slide Number Placeholder 4"/>
          <p:cNvSpPr>
            <a:spLocks noGrp="1"/>
          </p:cNvSpPr>
          <p:nvPr>
            <p:ph type="sldNum" sz="quarter" idx="3"/>
          </p:nvPr>
        </p:nvSpPr>
        <p:spPr>
          <a:xfrm>
            <a:off x="3898050" y="8830183"/>
            <a:ext cx="2982589" cy="464221"/>
          </a:xfrm>
          <a:prstGeom prst="rect">
            <a:avLst/>
          </a:prstGeom>
        </p:spPr>
        <p:txBody>
          <a:bodyPr vert="horz" lIns="61431" tIns="30714" rIns="61431" bIns="30714" rtlCol="0" anchor="b"/>
          <a:lstStyle>
            <a:lvl1pPr algn="r">
              <a:defRPr sz="800" smtClean="0"/>
            </a:lvl1pPr>
          </a:lstStyle>
          <a:p>
            <a:pPr>
              <a:defRPr/>
            </a:pPr>
            <a:fld id="{0CB54C8B-416D-40B2-8F87-2AADE735FB73}" type="slidenum">
              <a:rPr lang="en-US"/>
              <a:pPr>
                <a:defRPr/>
              </a:pPr>
              <a:t>‹#›</a:t>
            </a:fld>
            <a:endParaRPr lang="en-US" dirty="0"/>
          </a:p>
        </p:txBody>
      </p:sp>
    </p:spTree>
    <p:extLst>
      <p:ext uri="{BB962C8B-B14F-4D97-AF65-F5344CB8AC3E}">
        <p14:creationId xmlns:p14="http://schemas.microsoft.com/office/powerpoint/2010/main" val="19256375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82589" cy="465219"/>
          </a:xfrm>
          <a:prstGeom prst="rect">
            <a:avLst/>
          </a:prstGeom>
        </p:spPr>
        <p:txBody>
          <a:bodyPr vert="horz" lIns="61428" tIns="30713" rIns="61428" bIns="30713" rtlCol="0"/>
          <a:lstStyle>
            <a:lvl1pPr algn="l" eaLnBrk="1" hangingPunct="1">
              <a:defRPr sz="800">
                <a:cs typeface="Arial" charset="0"/>
              </a:defRPr>
            </a:lvl1pPr>
          </a:lstStyle>
          <a:p>
            <a:pPr>
              <a:defRPr/>
            </a:pPr>
            <a:endParaRPr lang="en-US" dirty="0"/>
          </a:p>
        </p:txBody>
      </p:sp>
      <p:sp>
        <p:nvSpPr>
          <p:cNvPr id="3" name="Date Placeholder 2"/>
          <p:cNvSpPr>
            <a:spLocks noGrp="1"/>
          </p:cNvSpPr>
          <p:nvPr>
            <p:ph type="dt" idx="1"/>
          </p:nvPr>
        </p:nvSpPr>
        <p:spPr>
          <a:xfrm>
            <a:off x="3898050" y="2"/>
            <a:ext cx="2982589" cy="465219"/>
          </a:xfrm>
          <a:prstGeom prst="rect">
            <a:avLst/>
          </a:prstGeom>
        </p:spPr>
        <p:txBody>
          <a:bodyPr vert="horz" lIns="61428" tIns="30713" rIns="61428" bIns="30713" rtlCol="0"/>
          <a:lstStyle>
            <a:lvl1pPr algn="r" eaLnBrk="1" hangingPunct="1">
              <a:defRPr sz="800">
                <a:cs typeface="Arial" charset="0"/>
              </a:defRPr>
            </a:lvl1pPr>
          </a:lstStyle>
          <a:p>
            <a:pPr>
              <a:defRPr/>
            </a:pPr>
            <a:fld id="{F31AF7CD-1CAA-4DC5-8FAF-D2B96637836A}" type="datetimeFigureOut">
              <a:rPr lang="en-US"/>
              <a:pPr>
                <a:defRPr/>
              </a:pPr>
              <a:t>5/28/2020</a:t>
            </a:fld>
            <a:endParaRPr lang="en-US" dirty="0"/>
          </a:p>
        </p:txBody>
      </p:sp>
      <p:sp>
        <p:nvSpPr>
          <p:cNvPr id="4" name="Slide Image Placeholder 3"/>
          <p:cNvSpPr>
            <a:spLocks noGrp="1" noRot="1" noChangeAspect="1"/>
          </p:cNvSpPr>
          <p:nvPr>
            <p:ph type="sldImg" idx="2"/>
          </p:nvPr>
        </p:nvSpPr>
        <p:spPr>
          <a:xfrm>
            <a:off x="1117600" y="695325"/>
            <a:ext cx="4646613" cy="3486150"/>
          </a:xfrm>
          <a:prstGeom prst="rect">
            <a:avLst/>
          </a:prstGeom>
          <a:noFill/>
          <a:ln w="12700">
            <a:solidFill>
              <a:prstClr val="black"/>
            </a:solidFill>
          </a:ln>
        </p:spPr>
        <p:txBody>
          <a:bodyPr vert="horz" lIns="61428" tIns="30713" rIns="61428" bIns="30713" rtlCol="0" anchor="ctr"/>
          <a:lstStyle/>
          <a:p>
            <a:pPr lvl="0"/>
            <a:endParaRPr lang="en-US" noProof="0" dirty="0"/>
          </a:p>
        </p:txBody>
      </p:sp>
      <p:sp>
        <p:nvSpPr>
          <p:cNvPr id="5" name="Notes Placeholder 4"/>
          <p:cNvSpPr>
            <a:spLocks noGrp="1"/>
          </p:cNvSpPr>
          <p:nvPr>
            <p:ph type="body" sz="quarter" idx="3"/>
          </p:nvPr>
        </p:nvSpPr>
        <p:spPr>
          <a:xfrm>
            <a:off x="688652" y="4415591"/>
            <a:ext cx="5504510" cy="4183978"/>
          </a:xfrm>
          <a:prstGeom prst="rect">
            <a:avLst/>
          </a:prstGeom>
        </p:spPr>
        <p:txBody>
          <a:bodyPr vert="horz" lIns="61428" tIns="30713" rIns="61428" bIns="30713"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30183"/>
            <a:ext cx="2982589" cy="464221"/>
          </a:xfrm>
          <a:prstGeom prst="rect">
            <a:avLst/>
          </a:prstGeom>
        </p:spPr>
        <p:txBody>
          <a:bodyPr vert="horz" lIns="61428" tIns="30713" rIns="61428" bIns="30713" rtlCol="0" anchor="b"/>
          <a:lstStyle>
            <a:lvl1pPr algn="l" eaLnBrk="1" hangingPunct="1">
              <a:defRPr sz="800">
                <a:cs typeface="Arial" charset="0"/>
              </a:defRPr>
            </a:lvl1pPr>
          </a:lstStyle>
          <a:p>
            <a:pPr>
              <a:defRPr/>
            </a:pPr>
            <a:endParaRPr lang="en-US" dirty="0"/>
          </a:p>
        </p:txBody>
      </p:sp>
      <p:sp>
        <p:nvSpPr>
          <p:cNvPr id="7" name="Slide Number Placeholder 6"/>
          <p:cNvSpPr>
            <a:spLocks noGrp="1"/>
          </p:cNvSpPr>
          <p:nvPr>
            <p:ph type="sldNum" sz="quarter" idx="5"/>
          </p:nvPr>
        </p:nvSpPr>
        <p:spPr>
          <a:xfrm>
            <a:off x="3898050" y="8830183"/>
            <a:ext cx="2982589" cy="464221"/>
          </a:xfrm>
          <a:prstGeom prst="rect">
            <a:avLst/>
          </a:prstGeom>
        </p:spPr>
        <p:txBody>
          <a:bodyPr vert="horz" wrap="square" lIns="61428" tIns="30713" rIns="61428" bIns="30713" numCol="1" anchor="b" anchorCtr="0" compatLnSpc="1">
            <a:prstTxWarp prst="textNoShape">
              <a:avLst/>
            </a:prstTxWarp>
          </a:bodyPr>
          <a:lstStyle>
            <a:lvl1pPr algn="r" eaLnBrk="1" hangingPunct="1">
              <a:defRPr sz="800" smtClean="0"/>
            </a:lvl1pPr>
          </a:lstStyle>
          <a:p>
            <a:pPr>
              <a:defRPr/>
            </a:pPr>
            <a:fld id="{49737B51-E73C-4C6D-9448-6C003798A329}" type="slidenum">
              <a:rPr lang="en-US" altLang="en-US"/>
              <a:pPr>
                <a:defRPr/>
              </a:pPr>
              <a:t>‹#›</a:t>
            </a:fld>
            <a:endParaRPr lang="en-US" altLang="en-US" dirty="0"/>
          </a:p>
        </p:txBody>
      </p:sp>
    </p:spTree>
    <p:extLst>
      <p:ext uri="{BB962C8B-B14F-4D97-AF65-F5344CB8AC3E}">
        <p14:creationId xmlns:p14="http://schemas.microsoft.com/office/powerpoint/2010/main" val="38631061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1</a:t>
            </a:fld>
            <a:endParaRPr lang="en-US" altLang="en-US" dirty="0"/>
          </a:p>
        </p:txBody>
      </p:sp>
    </p:spTree>
    <p:extLst>
      <p:ext uri="{BB962C8B-B14F-4D97-AF65-F5344CB8AC3E}">
        <p14:creationId xmlns:p14="http://schemas.microsoft.com/office/powerpoint/2010/main" val="1193267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2</a:t>
            </a:fld>
            <a:endParaRPr lang="en-US" altLang="en-US" dirty="0"/>
          </a:p>
        </p:txBody>
      </p:sp>
    </p:spTree>
    <p:extLst>
      <p:ext uri="{BB962C8B-B14F-4D97-AF65-F5344CB8AC3E}">
        <p14:creationId xmlns:p14="http://schemas.microsoft.com/office/powerpoint/2010/main" val="1229981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3</a:t>
            </a:fld>
            <a:endParaRPr lang="en-US" altLang="en-US" dirty="0"/>
          </a:p>
        </p:txBody>
      </p:sp>
    </p:spTree>
    <p:extLst>
      <p:ext uri="{BB962C8B-B14F-4D97-AF65-F5344CB8AC3E}">
        <p14:creationId xmlns:p14="http://schemas.microsoft.com/office/powerpoint/2010/main" val="3040087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4</a:t>
            </a:fld>
            <a:endParaRPr lang="en-US" altLang="en-US" dirty="0"/>
          </a:p>
        </p:txBody>
      </p:sp>
    </p:spTree>
    <p:extLst>
      <p:ext uri="{BB962C8B-B14F-4D97-AF65-F5344CB8AC3E}">
        <p14:creationId xmlns:p14="http://schemas.microsoft.com/office/powerpoint/2010/main" val="4052195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Jim</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5</a:t>
            </a:fld>
            <a:endParaRPr lang="en-US" altLang="en-US" dirty="0"/>
          </a:p>
        </p:txBody>
      </p:sp>
    </p:spTree>
    <p:extLst>
      <p:ext uri="{BB962C8B-B14F-4D97-AF65-F5344CB8AC3E}">
        <p14:creationId xmlns:p14="http://schemas.microsoft.com/office/powerpoint/2010/main" val="610012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Jim</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6</a:t>
            </a:fld>
            <a:endParaRPr lang="en-US" altLang="en-US" dirty="0"/>
          </a:p>
        </p:txBody>
      </p:sp>
    </p:spTree>
    <p:extLst>
      <p:ext uri="{BB962C8B-B14F-4D97-AF65-F5344CB8AC3E}">
        <p14:creationId xmlns:p14="http://schemas.microsoft.com/office/powerpoint/2010/main" val="444831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Everyone has the </a:t>
            </a:r>
            <a:r>
              <a:rPr lang="en-US" dirty="0" err="1"/>
              <a:t>ConUse</a:t>
            </a:r>
            <a:r>
              <a:rPr lang="en-US" dirty="0"/>
              <a:t>, right? We have electronic copies.</a:t>
            </a:r>
          </a:p>
          <a:p>
            <a:r>
              <a:rPr lang="en-US" dirty="0"/>
              <a:t>Objective: common understanding of key takeaways from </a:t>
            </a:r>
            <a:r>
              <a:rPr lang="en-US" dirty="0" err="1"/>
              <a:t>ConUse</a:t>
            </a:r>
            <a:endParaRPr lang="en-US" dirty="0"/>
          </a:p>
          <a:p>
            <a:r>
              <a:rPr lang="en-US" dirty="0"/>
              <a:t>As we go, if you have questions, let’s discuss</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7</a:t>
            </a:fld>
            <a:endParaRPr lang="en-US" altLang="en-US" dirty="0"/>
          </a:p>
        </p:txBody>
      </p:sp>
    </p:spTree>
    <p:extLst>
      <p:ext uri="{BB962C8B-B14F-4D97-AF65-F5344CB8AC3E}">
        <p14:creationId xmlns:p14="http://schemas.microsoft.com/office/powerpoint/2010/main" val="747659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8</a:t>
            </a:fld>
            <a:endParaRPr lang="en-US" altLang="en-US" dirty="0"/>
          </a:p>
        </p:txBody>
      </p:sp>
    </p:spTree>
    <p:extLst>
      <p:ext uri="{BB962C8B-B14F-4D97-AF65-F5344CB8AC3E}">
        <p14:creationId xmlns:p14="http://schemas.microsoft.com/office/powerpoint/2010/main" val="351355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9</a:t>
            </a:fld>
            <a:endParaRPr lang="en-US" altLang="en-US" dirty="0"/>
          </a:p>
        </p:txBody>
      </p:sp>
    </p:spTree>
    <p:extLst>
      <p:ext uri="{BB962C8B-B14F-4D97-AF65-F5344CB8AC3E}">
        <p14:creationId xmlns:p14="http://schemas.microsoft.com/office/powerpoint/2010/main" val="2725847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10</a:t>
            </a:fld>
            <a:endParaRPr lang="en-US" altLang="en-US" dirty="0"/>
          </a:p>
        </p:txBody>
      </p:sp>
    </p:spTree>
    <p:extLst>
      <p:ext uri="{BB962C8B-B14F-4D97-AF65-F5344CB8AC3E}">
        <p14:creationId xmlns:p14="http://schemas.microsoft.com/office/powerpoint/2010/main" val="1947648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11</a:t>
            </a:fld>
            <a:endParaRPr lang="en-US" altLang="en-US" dirty="0"/>
          </a:p>
        </p:txBody>
      </p:sp>
    </p:spTree>
    <p:extLst>
      <p:ext uri="{BB962C8B-B14F-4D97-AF65-F5344CB8AC3E}">
        <p14:creationId xmlns:p14="http://schemas.microsoft.com/office/powerpoint/2010/main" val="3208069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12</a:t>
            </a:fld>
            <a:endParaRPr lang="en-US" altLang="en-US" dirty="0"/>
          </a:p>
        </p:txBody>
      </p:sp>
    </p:spTree>
    <p:extLst>
      <p:ext uri="{BB962C8B-B14F-4D97-AF65-F5344CB8AC3E}">
        <p14:creationId xmlns:p14="http://schemas.microsoft.com/office/powerpoint/2010/main" val="3013280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13</a:t>
            </a:fld>
            <a:endParaRPr lang="en-US" altLang="en-US" dirty="0"/>
          </a:p>
        </p:txBody>
      </p:sp>
    </p:spTree>
    <p:extLst>
      <p:ext uri="{BB962C8B-B14F-4D97-AF65-F5344CB8AC3E}">
        <p14:creationId xmlns:p14="http://schemas.microsoft.com/office/powerpoint/2010/main" val="3377369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14</a:t>
            </a:fld>
            <a:endParaRPr lang="en-US" altLang="en-US" dirty="0"/>
          </a:p>
        </p:txBody>
      </p:sp>
    </p:spTree>
    <p:extLst>
      <p:ext uri="{BB962C8B-B14F-4D97-AF65-F5344CB8AC3E}">
        <p14:creationId xmlns:p14="http://schemas.microsoft.com/office/powerpoint/2010/main" val="109824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15</a:t>
            </a:fld>
            <a:endParaRPr lang="en-US" altLang="en-US" dirty="0"/>
          </a:p>
        </p:txBody>
      </p:sp>
    </p:spTree>
    <p:extLst>
      <p:ext uri="{BB962C8B-B14F-4D97-AF65-F5344CB8AC3E}">
        <p14:creationId xmlns:p14="http://schemas.microsoft.com/office/powerpoint/2010/main" val="3331567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16</a:t>
            </a:fld>
            <a:endParaRPr lang="en-US" altLang="en-US" dirty="0"/>
          </a:p>
        </p:txBody>
      </p:sp>
    </p:spTree>
    <p:extLst>
      <p:ext uri="{BB962C8B-B14F-4D97-AF65-F5344CB8AC3E}">
        <p14:creationId xmlns:p14="http://schemas.microsoft.com/office/powerpoint/2010/main" val="3262232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17</a:t>
            </a:fld>
            <a:endParaRPr lang="en-US" altLang="en-US" dirty="0"/>
          </a:p>
        </p:txBody>
      </p:sp>
    </p:spTree>
    <p:extLst>
      <p:ext uri="{BB962C8B-B14F-4D97-AF65-F5344CB8AC3E}">
        <p14:creationId xmlns:p14="http://schemas.microsoft.com/office/powerpoint/2010/main" val="2066134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18</a:t>
            </a:fld>
            <a:endParaRPr lang="en-US" altLang="en-US" dirty="0"/>
          </a:p>
        </p:txBody>
      </p:sp>
    </p:spTree>
    <p:extLst>
      <p:ext uri="{BB962C8B-B14F-4D97-AF65-F5344CB8AC3E}">
        <p14:creationId xmlns:p14="http://schemas.microsoft.com/office/powerpoint/2010/main" val="2713503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Leonid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19</a:t>
            </a:fld>
            <a:endParaRPr lang="en-US" altLang="en-US" dirty="0"/>
          </a:p>
        </p:txBody>
      </p:sp>
    </p:spTree>
    <p:extLst>
      <p:ext uri="{BB962C8B-B14F-4D97-AF65-F5344CB8AC3E}">
        <p14:creationId xmlns:p14="http://schemas.microsoft.com/office/powerpoint/2010/main" val="33710861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Leonid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20</a:t>
            </a:fld>
            <a:endParaRPr lang="en-US" altLang="en-US" dirty="0"/>
          </a:p>
        </p:txBody>
      </p:sp>
    </p:spTree>
    <p:extLst>
      <p:ext uri="{BB962C8B-B14F-4D97-AF65-F5344CB8AC3E}">
        <p14:creationId xmlns:p14="http://schemas.microsoft.com/office/powerpoint/2010/main" val="3477756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21</a:t>
            </a:fld>
            <a:endParaRPr lang="en-US" altLang="en-US" dirty="0"/>
          </a:p>
        </p:txBody>
      </p:sp>
    </p:spTree>
    <p:extLst>
      <p:ext uri="{BB962C8B-B14F-4D97-AF65-F5344CB8AC3E}">
        <p14:creationId xmlns:p14="http://schemas.microsoft.com/office/powerpoint/2010/main" val="365541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22</a:t>
            </a:fld>
            <a:endParaRPr lang="en-US" altLang="en-US" dirty="0"/>
          </a:p>
        </p:txBody>
      </p:sp>
    </p:spTree>
    <p:extLst>
      <p:ext uri="{BB962C8B-B14F-4D97-AF65-F5344CB8AC3E}">
        <p14:creationId xmlns:p14="http://schemas.microsoft.com/office/powerpoint/2010/main" val="3560243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23</a:t>
            </a:fld>
            <a:endParaRPr lang="en-US" altLang="en-US" dirty="0"/>
          </a:p>
        </p:txBody>
      </p:sp>
    </p:spTree>
    <p:extLst>
      <p:ext uri="{BB962C8B-B14F-4D97-AF65-F5344CB8AC3E}">
        <p14:creationId xmlns:p14="http://schemas.microsoft.com/office/powerpoint/2010/main" val="132374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24</a:t>
            </a:fld>
            <a:endParaRPr lang="en-US" altLang="en-US" dirty="0"/>
          </a:p>
        </p:txBody>
      </p:sp>
    </p:spTree>
    <p:extLst>
      <p:ext uri="{BB962C8B-B14F-4D97-AF65-F5344CB8AC3E}">
        <p14:creationId xmlns:p14="http://schemas.microsoft.com/office/powerpoint/2010/main" val="81875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25</a:t>
            </a:fld>
            <a:endParaRPr lang="en-US" altLang="en-US" dirty="0"/>
          </a:p>
        </p:txBody>
      </p:sp>
    </p:spTree>
    <p:extLst>
      <p:ext uri="{BB962C8B-B14F-4D97-AF65-F5344CB8AC3E}">
        <p14:creationId xmlns:p14="http://schemas.microsoft.com/office/powerpoint/2010/main" val="1915528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26</a:t>
            </a:fld>
            <a:endParaRPr lang="en-US" altLang="en-US" dirty="0"/>
          </a:p>
        </p:txBody>
      </p:sp>
    </p:spTree>
    <p:extLst>
      <p:ext uri="{BB962C8B-B14F-4D97-AF65-F5344CB8AC3E}">
        <p14:creationId xmlns:p14="http://schemas.microsoft.com/office/powerpoint/2010/main" val="42415136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27</a:t>
            </a:fld>
            <a:endParaRPr lang="en-US" altLang="en-US" dirty="0"/>
          </a:p>
        </p:txBody>
      </p:sp>
    </p:spTree>
    <p:extLst>
      <p:ext uri="{BB962C8B-B14F-4D97-AF65-F5344CB8AC3E}">
        <p14:creationId xmlns:p14="http://schemas.microsoft.com/office/powerpoint/2010/main" val="25676763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28</a:t>
            </a:fld>
            <a:endParaRPr lang="en-US" altLang="en-US" dirty="0"/>
          </a:p>
        </p:txBody>
      </p:sp>
    </p:spTree>
    <p:extLst>
      <p:ext uri="{BB962C8B-B14F-4D97-AF65-F5344CB8AC3E}">
        <p14:creationId xmlns:p14="http://schemas.microsoft.com/office/powerpoint/2010/main" val="27036102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29</a:t>
            </a:fld>
            <a:endParaRPr lang="en-US" altLang="en-US" dirty="0"/>
          </a:p>
        </p:txBody>
      </p:sp>
    </p:spTree>
    <p:extLst>
      <p:ext uri="{BB962C8B-B14F-4D97-AF65-F5344CB8AC3E}">
        <p14:creationId xmlns:p14="http://schemas.microsoft.com/office/powerpoint/2010/main" val="15914151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30</a:t>
            </a:fld>
            <a:endParaRPr lang="en-US" altLang="en-US" dirty="0"/>
          </a:p>
        </p:txBody>
      </p:sp>
    </p:spTree>
    <p:extLst>
      <p:ext uri="{BB962C8B-B14F-4D97-AF65-F5344CB8AC3E}">
        <p14:creationId xmlns:p14="http://schemas.microsoft.com/office/powerpoint/2010/main" val="5442801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31</a:t>
            </a:fld>
            <a:endParaRPr lang="en-US" altLang="en-US" dirty="0"/>
          </a:p>
        </p:txBody>
      </p:sp>
    </p:spTree>
    <p:extLst>
      <p:ext uri="{BB962C8B-B14F-4D97-AF65-F5344CB8AC3E}">
        <p14:creationId xmlns:p14="http://schemas.microsoft.com/office/powerpoint/2010/main" val="17089810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Talking point to discuss a UAS status event, such as takeoff, landing, connection</a:t>
            </a:r>
            <a:r>
              <a:rPr lang="en-US" baseline="0" dirty="0"/>
              <a:t> lost, etc.</a:t>
            </a:r>
          </a:p>
          <a:p>
            <a:r>
              <a:rPr lang="en-US" baseline="0" dirty="0"/>
              <a:t>Also discussion of baseline flags, such as distinctions between no change, movement update, time-based update, etc.</a:t>
            </a:r>
            <a:endParaRPr lang="en-US" dirty="0"/>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32</a:t>
            </a:fld>
            <a:endParaRPr lang="en-US" altLang="en-US" dirty="0"/>
          </a:p>
        </p:txBody>
      </p:sp>
    </p:spTree>
    <p:extLst>
      <p:ext uri="{BB962C8B-B14F-4D97-AF65-F5344CB8AC3E}">
        <p14:creationId xmlns:p14="http://schemas.microsoft.com/office/powerpoint/2010/main" val="1182351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33</a:t>
            </a:fld>
            <a:endParaRPr lang="en-US" altLang="en-US" dirty="0"/>
          </a:p>
        </p:txBody>
      </p:sp>
    </p:spTree>
    <p:extLst>
      <p:ext uri="{BB962C8B-B14F-4D97-AF65-F5344CB8AC3E}">
        <p14:creationId xmlns:p14="http://schemas.microsoft.com/office/powerpoint/2010/main" val="31389047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34</a:t>
            </a:fld>
            <a:endParaRPr lang="en-US" altLang="en-US" dirty="0"/>
          </a:p>
        </p:txBody>
      </p:sp>
    </p:spTree>
    <p:extLst>
      <p:ext uri="{BB962C8B-B14F-4D97-AF65-F5344CB8AC3E}">
        <p14:creationId xmlns:p14="http://schemas.microsoft.com/office/powerpoint/2010/main" val="37178508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35</a:t>
            </a:fld>
            <a:endParaRPr lang="en-US" altLang="en-US" dirty="0"/>
          </a:p>
        </p:txBody>
      </p:sp>
    </p:spTree>
    <p:extLst>
      <p:ext uri="{BB962C8B-B14F-4D97-AF65-F5344CB8AC3E}">
        <p14:creationId xmlns:p14="http://schemas.microsoft.com/office/powerpoint/2010/main" val="6257051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36</a:t>
            </a:fld>
            <a:endParaRPr lang="en-US" altLang="en-US" dirty="0"/>
          </a:p>
        </p:txBody>
      </p:sp>
    </p:spTree>
    <p:extLst>
      <p:ext uri="{BB962C8B-B14F-4D97-AF65-F5344CB8AC3E}">
        <p14:creationId xmlns:p14="http://schemas.microsoft.com/office/powerpoint/2010/main" val="31992871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37</a:t>
            </a:fld>
            <a:endParaRPr lang="en-US" altLang="en-US" dirty="0"/>
          </a:p>
        </p:txBody>
      </p:sp>
    </p:spTree>
    <p:extLst>
      <p:ext uri="{BB962C8B-B14F-4D97-AF65-F5344CB8AC3E}">
        <p14:creationId xmlns:p14="http://schemas.microsoft.com/office/powerpoint/2010/main" val="527153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38</a:t>
            </a:fld>
            <a:endParaRPr lang="en-US" altLang="en-US" dirty="0"/>
          </a:p>
        </p:txBody>
      </p:sp>
    </p:spTree>
    <p:extLst>
      <p:ext uri="{BB962C8B-B14F-4D97-AF65-F5344CB8AC3E}">
        <p14:creationId xmlns:p14="http://schemas.microsoft.com/office/powerpoint/2010/main" val="37342132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39</a:t>
            </a:fld>
            <a:endParaRPr lang="en-US" altLang="en-US" dirty="0"/>
          </a:p>
        </p:txBody>
      </p:sp>
    </p:spTree>
    <p:extLst>
      <p:ext uri="{BB962C8B-B14F-4D97-AF65-F5344CB8AC3E}">
        <p14:creationId xmlns:p14="http://schemas.microsoft.com/office/powerpoint/2010/main" val="28473308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40</a:t>
            </a:fld>
            <a:endParaRPr lang="en-US" altLang="en-US" dirty="0"/>
          </a:p>
        </p:txBody>
      </p:sp>
    </p:spTree>
    <p:extLst>
      <p:ext uri="{BB962C8B-B14F-4D97-AF65-F5344CB8AC3E}">
        <p14:creationId xmlns:p14="http://schemas.microsoft.com/office/powerpoint/2010/main" val="14123432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41</a:t>
            </a:fld>
            <a:endParaRPr lang="en-US" altLang="en-US" dirty="0"/>
          </a:p>
        </p:txBody>
      </p:sp>
    </p:spTree>
    <p:extLst>
      <p:ext uri="{BB962C8B-B14F-4D97-AF65-F5344CB8AC3E}">
        <p14:creationId xmlns:p14="http://schemas.microsoft.com/office/powerpoint/2010/main" val="11483264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42</a:t>
            </a:fld>
            <a:endParaRPr lang="en-US" altLang="en-US" dirty="0"/>
          </a:p>
        </p:txBody>
      </p:sp>
    </p:spTree>
    <p:extLst>
      <p:ext uri="{BB962C8B-B14F-4D97-AF65-F5344CB8AC3E}">
        <p14:creationId xmlns:p14="http://schemas.microsoft.com/office/powerpoint/2010/main" val="41906102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43</a:t>
            </a:fld>
            <a:endParaRPr lang="en-US" altLang="en-US" dirty="0"/>
          </a:p>
        </p:txBody>
      </p:sp>
    </p:spTree>
    <p:extLst>
      <p:ext uri="{BB962C8B-B14F-4D97-AF65-F5344CB8AC3E}">
        <p14:creationId xmlns:p14="http://schemas.microsoft.com/office/powerpoint/2010/main" val="14343953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44</a:t>
            </a:fld>
            <a:endParaRPr lang="en-US" altLang="en-US" dirty="0"/>
          </a:p>
        </p:txBody>
      </p:sp>
    </p:spTree>
    <p:extLst>
      <p:ext uri="{BB962C8B-B14F-4D97-AF65-F5344CB8AC3E}">
        <p14:creationId xmlns:p14="http://schemas.microsoft.com/office/powerpoint/2010/main" val="37342429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45</a:t>
            </a:fld>
            <a:endParaRPr lang="en-US" altLang="en-US" dirty="0"/>
          </a:p>
        </p:txBody>
      </p:sp>
    </p:spTree>
    <p:extLst>
      <p:ext uri="{BB962C8B-B14F-4D97-AF65-F5344CB8AC3E}">
        <p14:creationId xmlns:p14="http://schemas.microsoft.com/office/powerpoint/2010/main" val="795701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46</a:t>
            </a:fld>
            <a:endParaRPr lang="en-US" altLang="en-US" dirty="0"/>
          </a:p>
        </p:txBody>
      </p:sp>
    </p:spTree>
    <p:extLst>
      <p:ext uri="{BB962C8B-B14F-4D97-AF65-F5344CB8AC3E}">
        <p14:creationId xmlns:p14="http://schemas.microsoft.com/office/powerpoint/2010/main" val="247816462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47</a:t>
            </a:fld>
            <a:endParaRPr lang="en-US" altLang="en-US" dirty="0"/>
          </a:p>
        </p:txBody>
      </p:sp>
    </p:spTree>
    <p:extLst>
      <p:ext uri="{BB962C8B-B14F-4D97-AF65-F5344CB8AC3E}">
        <p14:creationId xmlns:p14="http://schemas.microsoft.com/office/powerpoint/2010/main" val="32072521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48</a:t>
            </a:fld>
            <a:endParaRPr lang="en-US" altLang="en-US" dirty="0"/>
          </a:p>
        </p:txBody>
      </p:sp>
    </p:spTree>
    <p:extLst>
      <p:ext uri="{BB962C8B-B14F-4D97-AF65-F5344CB8AC3E}">
        <p14:creationId xmlns:p14="http://schemas.microsoft.com/office/powerpoint/2010/main" val="42725999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Touch on FAA outage</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49</a:t>
            </a:fld>
            <a:endParaRPr lang="en-US" altLang="en-US" dirty="0"/>
          </a:p>
        </p:txBody>
      </p:sp>
    </p:spTree>
    <p:extLst>
      <p:ext uri="{BB962C8B-B14F-4D97-AF65-F5344CB8AC3E}">
        <p14:creationId xmlns:p14="http://schemas.microsoft.com/office/powerpoint/2010/main" val="29110185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50</a:t>
            </a:fld>
            <a:endParaRPr lang="en-US" altLang="en-US" dirty="0"/>
          </a:p>
        </p:txBody>
      </p:sp>
    </p:spTree>
    <p:extLst>
      <p:ext uri="{BB962C8B-B14F-4D97-AF65-F5344CB8AC3E}">
        <p14:creationId xmlns:p14="http://schemas.microsoft.com/office/powerpoint/2010/main" val="38292058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51</a:t>
            </a:fld>
            <a:endParaRPr lang="en-US" altLang="en-US" dirty="0"/>
          </a:p>
        </p:txBody>
      </p:sp>
    </p:spTree>
    <p:extLst>
      <p:ext uri="{BB962C8B-B14F-4D97-AF65-F5344CB8AC3E}">
        <p14:creationId xmlns:p14="http://schemas.microsoft.com/office/powerpoint/2010/main" val="21319884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52</a:t>
            </a:fld>
            <a:endParaRPr lang="en-US" altLang="en-US" dirty="0"/>
          </a:p>
        </p:txBody>
      </p:sp>
    </p:spTree>
    <p:extLst>
      <p:ext uri="{BB962C8B-B14F-4D97-AF65-F5344CB8AC3E}">
        <p14:creationId xmlns:p14="http://schemas.microsoft.com/office/powerpoint/2010/main" val="22380536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a:p>
            <a:r>
              <a:rPr lang="en-US" dirty="0"/>
              <a:t>Discussion here – what mechanisms make sense here? Likely to be increasingly important.</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53</a:t>
            </a:fld>
            <a:endParaRPr lang="en-US" altLang="en-US" dirty="0"/>
          </a:p>
        </p:txBody>
      </p:sp>
    </p:spTree>
    <p:extLst>
      <p:ext uri="{BB962C8B-B14F-4D97-AF65-F5344CB8AC3E}">
        <p14:creationId xmlns:p14="http://schemas.microsoft.com/office/powerpoint/2010/main" val="17900698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54</a:t>
            </a:fld>
            <a:endParaRPr lang="en-US" altLang="en-US" dirty="0"/>
          </a:p>
        </p:txBody>
      </p:sp>
    </p:spTree>
    <p:extLst>
      <p:ext uri="{BB962C8B-B14F-4D97-AF65-F5344CB8AC3E}">
        <p14:creationId xmlns:p14="http://schemas.microsoft.com/office/powerpoint/2010/main" val="42780724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55</a:t>
            </a:fld>
            <a:endParaRPr lang="en-US" altLang="en-US" dirty="0"/>
          </a:p>
        </p:txBody>
      </p:sp>
    </p:spTree>
    <p:extLst>
      <p:ext uri="{BB962C8B-B14F-4D97-AF65-F5344CB8AC3E}">
        <p14:creationId xmlns:p14="http://schemas.microsoft.com/office/powerpoint/2010/main" val="168786884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56</a:t>
            </a:fld>
            <a:endParaRPr lang="en-US" altLang="en-US" dirty="0"/>
          </a:p>
        </p:txBody>
      </p:sp>
    </p:spTree>
    <p:extLst>
      <p:ext uri="{BB962C8B-B14F-4D97-AF65-F5344CB8AC3E}">
        <p14:creationId xmlns:p14="http://schemas.microsoft.com/office/powerpoint/2010/main" val="24490955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57</a:t>
            </a:fld>
            <a:endParaRPr lang="en-US" altLang="en-US" dirty="0"/>
          </a:p>
        </p:txBody>
      </p:sp>
    </p:spTree>
    <p:extLst>
      <p:ext uri="{BB962C8B-B14F-4D97-AF65-F5344CB8AC3E}">
        <p14:creationId xmlns:p14="http://schemas.microsoft.com/office/powerpoint/2010/main" val="2345011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p:txBody>
      </p:sp>
      <p:sp>
        <p:nvSpPr>
          <p:cNvPr id="4" name="Slide Number Placeholder 3"/>
          <p:cNvSpPr>
            <a:spLocks noGrp="1"/>
          </p:cNvSpPr>
          <p:nvPr>
            <p:ph type="sldNum" sz="quarter" idx="10"/>
          </p:nvPr>
        </p:nvSpPr>
        <p:spPr/>
        <p:txBody>
          <a:bodyPr/>
          <a:lstStyle/>
          <a:p>
            <a:pPr>
              <a:defRPr/>
            </a:pPr>
            <a:fld id="{49737B51-E73C-4C6D-9448-6C003798A329}" type="slidenum">
              <a:rPr lang="en-US" altLang="en-US" smtClean="0"/>
              <a:pPr>
                <a:defRPr/>
              </a:pPr>
              <a:t>58</a:t>
            </a:fld>
            <a:endParaRPr lang="en-US" altLang="en-US" dirty="0"/>
          </a:p>
        </p:txBody>
      </p:sp>
    </p:spTree>
    <p:extLst>
      <p:ext uri="{BB962C8B-B14F-4D97-AF65-F5344CB8AC3E}">
        <p14:creationId xmlns:p14="http://schemas.microsoft.com/office/powerpoint/2010/main" val="33877253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59</a:t>
            </a:fld>
            <a:endParaRPr lang="en-US" altLang="en-US" dirty="0"/>
          </a:p>
        </p:txBody>
      </p:sp>
    </p:spTree>
    <p:extLst>
      <p:ext uri="{BB962C8B-B14F-4D97-AF65-F5344CB8AC3E}">
        <p14:creationId xmlns:p14="http://schemas.microsoft.com/office/powerpoint/2010/main" val="1103091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60</a:t>
            </a:fld>
            <a:endParaRPr lang="en-US" altLang="en-US" dirty="0"/>
          </a:p>
        </p:txBody>
      </p:sp>
    </p:spTree>
    <p:extLst>
      <p:ext uri="{BB962C8B-B14F-4D97-AF65-F5344CB8AC3E}">
        <p14:creationId xmlns:p14="http://schemas.microsoft.com/office/powerpoint/2010/main" val="223003950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pPr>
              <a:defRPr/>
            </a:pPr>
            <a:fld id="{49737B51-E73C-4C6D-9448-6C003798A329}" type="slidenum">
              <a:rPr lang="en-US" altLang="en-US" smtClean="0"/>
              <a:pPr>
                <a:defRPr/>
              </a:pPr>
              <a:t>61</a:t>
            </a:fld>
            <a:endParaRPr lang="en-US" altLang="en-US" dirty="0"/>
          </a:p>
        </p:txBody>
      </p:sp>
    </p:spTree>
    <p:extLst>
      <p:ext uri="{BB962C8B-B14F-4D97-AF65-F5344CB8AC3E}">
        <p14:creationId xmlns:p14="http://schemas.microsoft.com/office/powerpoint/2010/main" val="38052852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1081" descr="sunrise_plane_powerpoint"/>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80063" y="0"/>
            <a:ext cx="3563937"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userDrawn="1"/>
        </p:nvPicPr>
        <p:blipFill>
          <a:blip r:embed="rId3"/>
          <a:stretch>
            <a:fillRect/>
          </a:stretch>
        </p:blipFill>
        <p:spPr>
          <a:xfrm>
            <a:off x="5558122" y="3898"/>
            <a:ext cx="3585878" cy="2386239"/>
          </a:xfrm>
          <a:prstGeom prst="rect">
            <a:avLst/>
          </a:prstGeom>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a:t>Select to edit master subtitle</a:t>
            </a:r>
          </a:p>
        </p:txBody>
      </p:sp>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600200" y="4582182"/>
            <a:ext cx="3543799" cy="2294496"/>
          </a:xfrm>
          <a:prstGeom prst="rect">
            <a:avLst/>
          </a:prstGeom>
        </p:spPr>
      </p:pic>
      <p:pic>
        <p:nvPicPr>
          <p:cNvPr id="9" name="Picture 8"/>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574643" y="2324292"/>
            <a:ext cx="3569358" cy="2382340"/>
          </a:xfrm>
          <a:prstGeom prst="rect">
            <a:avLst/>
          </a:prstGeom>
        </p:spPr>
      </p:pic>
    </p:spTree>
    <p:extLst>
      <p:ext uri="{BB962C8B-B14F-4D97-AF65-F5344CB8AC3E}">
        <p14:creationId xmlns:p14="http://schemas.microsoft.com/office/powerpoint/2010/main" val="451486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a:t>Select to edit master subtitle</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85000"/>
                </a:lnSpc>
              </a:pPr>
              <a:r>
                <a:rPr lang="en-US" b="1" dirty="0">
                  <a:solidFill>
                    <a:srgbClr val="FFFFFF"/>
                  </a:solidFill>
                  <a:latin typeface="Arial" charset="0"/>
                </a:rPr>
                <a:t>Federal Aviation</a:t>
              </a:r>
            </a:p>
            <a:p>
              <a:pPr eaLnBrk="1" hangingPunct="1">
                <a:lnSpc>
                  <a:spcPct val="85000"/>
                </a:lnSpc>
              </a:pPr>
              <a:r>
                <a:rPr lang="en-US" b="1" dirty="0">
                  <a:solidFill>
                    <a:srgbClr val="FFFFFF"/>
                  </a:solidFill>
                  <a:latin typeface="Arial" charset="0"/>
                </a:rPr>
                <a:t>Administration</a:t>
              </a:r>
            </a:p>
          </p:txBody>
        </p:sp>
      </p:grpSp>
    </p:spTree>
    <p:extLst>
      <p:ext uri="{BB962C8B-B14F-4D97-AF65-F5344CB8AC3E}">
        <p14:creationId xmlns:p14="http://schemas.microsoft.com/office/powerpoint/2010/main" val="1842822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91291" y="1143000"/>
            <a:ext cx="8050213" cy="43910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83339" y="6248400"/>
            <a:ext cx="1672032" cy="325120"/>
          </a:xfrm>
        </p:spPr>
        <p:txBody>
          <a:bodyPr/>
          <a:lstStyle>
            <a:lvl1pPr>
              <a:defRPr>
                <a:solidFill>
                  <a:schemeClr val="bg1">
                    <a:lumMod val="75000"/>
                  </a:schemeClr>
                </a:solidFill>
              </a:defRPr>
            </a:lvl1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5" name="Footer Placeholder 4"/>
          <p:cNvSpPr>
            <a:spLocks noGrp="1"/>
          </p:cNvSpPr>
          <p:nvPr>
            <p:ph type="ftr" sz="quarter" idx="11"/>
          </p:nvPr>
        </p:nvSpPr>
        <p:spPr>
          <a:xfrm>
            <a:off x="2196798" y="6248400"/>
            <a:ext cx="2895600" cy="325120"/>
          </a:xfrm>
        </p:spPr>
        <p:txBody>
          <a:bodyPr/>
          <a:lstStyle>
            <a:lvl1pPr>
              <a:defRPr>
                <a:solidFill>
                  <a:schemeClr val="bg1">
                    <a:lumMod val="75000"/>
                  </a:schemeClr>
                </a:solidFill>
              </a:defRPr>
            </a:lvl1pPr>
          </a:lstStyle>
          <a:p>
            <a:pPr eaLnBrk="1" hangingPunct="1"/>
            <a:r>
              <a:rPr lang="en-US" smtClean="0">
                <a:solidFill>
                  <a:srgbClr val="FFFFFF">
                    <a:lumMod val="65000"/>
                  </a:srgbClr>
                </a:solidFill>
              </a:rPr>
              <a:t>RID FAA-Industry TIM </a:t>
            </a:r>
            <a:endParaRPr lang="en-US" dirty="0">
              <a:solidFill>
                <a:srgbClr val="FFFFFF">
                  <a:lumMod val="65000"/>
                </a:srgbClr>
              </a:solidFill>
            </a:endParaRPr>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2185231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509463" y="6248400"/>
            <a:ext cx="1737360" cy="335280"/>
          </a:xfrm>
        </p:spPr>
        <p:txBody>
          <a:bodyPr/>
          <a:lstStyle>
            <a:lvl1pPr>
              <a:defRPr/>
            </a:lvl1pPr>
          </a:lstStyle>
          <a:p>
            <a:r>
              <a:rPr lang="en-US" smtClean="0">
                <a:solidFill>
                  <a:srgbClr val="FFFFFF">
                    <a:lumMod val="65000"/>
                  </a:srgbClr>
                </a:solidFill>
              </a:rPr>
              <a:t>February 26-27, 2020</a:t>
            </a:r>
            <a:endParaRPr lang="en-US" dirty="0">
              <a:solidFill>
                <a:srgbClr val="FFFFFF">
                  <a:lumMod val="65000"/>
                </a:srgbClr>
              </a:solidFill>
            </a:endParaRPr>
          </a:p>
        </p:txBody>
      </p:sp>
      <p:sp>
        <p:nvSpPr>
          <p:cNvPr id="6" name="Footer Placeholder 5"/>
          <p:cNvSpPr>
            <a:spLocks noGrp="1"/>
          </p:cNvSpPr>
          <p:nvPr>
            <p:ph type="ftr" sz="quarter" idx="11"/>
          </p:nvPr>
        </p:nvSpPr>
        <p:spPr>
          <a:xfrm>
            <a:off x="2314356" y="6248400"/>
            <a:ext cx="2895600" cy="335280"/>
          </a:xfrm>
        </p:spPr>
        <p:txBody>
          <a:bodyPr/>
          <a:lstStyle>
            <a:lvl1pPr>
              <a:defRPr/>
            </a:lvl1pPr>
          </a:lstStyle>
          <a:p>
            <a:pPr eaLnBrk="1" hangingPunct="1"/>
            <a:r>
              <a:rPr lang="en-US" smtClean="0">
                <a:solidFill>
                  <a:srgbClr val="FFFFFF">
                    <a:lumMod val="65000"/>
                  </a:srgbClr>
                </a:solidFill>
              </a:rPr>
              <a:t>RID FAA-Industry TIM </a:t>
            </a:r>
            <a:endParaRPr lang="en-US" dirty="0">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2798894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509463" y="6248400"/>
            <a:ext cx="1737360" cy="254000"/>
          </a:xfrm>
        </p:spPr>
        <p:txBody>
          <a:bodyPr/>
          <a:lstStyle>
            <a:lvl1pPr>
              <a:defRPr/>
            </a:lvl1pPr>
          </a:lstStyle>
          <a:p>
            <a:r>
              <a:rPr lang="en-US" smtClean="0">
                <a:solidFill>
                  <a:srgbClr val="FFFFFF">
                    <a:lumMod val="65000"/>
                  </a:srgbClr>
                </a:solidFill>
              </a:rPr>
              <a:t>February 26-27, 2020</a:t>
            </a:r>
            <a:endParaRPr lang="en-US" dirty="0">
              <a:solidFill>
                <a:srgbClr val="FFFFFF">
                  <a:lumMod val="65000"/>
                </a:srgbClr>
              </a:solidFill>
            </a:endParaRPr>
          </a:p>
        </p:txBody>
      </p:sp>
      <p:sp>
        <p:nvSpPr>
          <p:cNvPr id="4" name="Footer Placeholder 3"/>
          <p:cNvSpPr>
            <a:spLocks noGrp="1"/>
          </p:cNvSpPr>
          <p:nvPr>
            <p:ph type="ftr" sz="quarter" idx="11"/>
          </p:nvPr>
        </p:nvSpPr>
        <p:spPr>
          <a:xfrm>
            <a:off x="2314356" y="6248400"/>
            <a:ext cx="2895600" cy="254000"/>
          </a:xfrm>
        </p:spPr>
        <p:txBody>
          <a:bodyPr/>
          <a:lstStyle>
            <a:lvl1pPr>
              <a:defRPr/>
            </a:lvl1pPr>
          </a:lstStyle>
          <a:p>
            <a:pPr eaLnBrk="1" hangingPunct="1"/>
            <a:r>
              <a:rPr lang="en-US" smtClean="0">
                <a:solidFill>
                  <a:srgbClr val="FFFFFF">
                    <a:lumMod val="65000"/>
                  </a:srgbClr>
                </a:solidFill>
              </a:rPr>
              <a:t>RID FAA-Industry TIM </a:t>
            </a:r>
            <a:endParaRPr lang="en-US" dirty="0">
              <a:solidFill>
                <a:srgbClr val="FFFFFF">
                  <a:lumMod val="65000"/>
                </a:srgbClr>
              </a:solidFill>
            </a:endParaRPr>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1009356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solidFill>
                  <a:srgbClr val="FFFFFF">
                    <a:lumMod val="65000"/>
                  </a:srgbClr>
                </a:solidFill>
              </a:rPr>
              <a:t>February 26-27, 2020</a:t>
            </a:r>
            <a:endParaRPr lang="en-US" dirty="0">
              <a:solidFill>
                <a:srgbClr val="FFFFFF">
                  <a:lumMod val="65000"/>
                </a:srgbClr>
              </a:solidFill>
            </a:endParaRPr>
          </a:p>
        </p:txBody>
      </p:sp>
      <p:sp>
        <p:nvSpPr>
          <p:cNvPr id="3" name="Footer Placeholder 2"/>
          <p:cNvSpPr>
            <a:spLocks noGrp="1"/>
          </p:cNvSpPr>
          <p:nvPr>
            <p:ph type="ftr" sz="quarter" idx="11"/>
          </p:nvPr>
        </p:nvSpPr>
        <p:spPr/>
        <p:txBody>
          <a:bodyPr/>
          <a:lstStyle>
            <a:lvl1pPr>
              <a:defRPr/>
            </a:lvl1pPr>
          </a:lstStyle>
          <a:p>
            <a:pPr eaLnBrk="1" hangingPunct="1"/>
            <a:r>
              <a:rPr lang="en-US" smtClean="0">
                <a:solidFill>
                  <a:srgbClr val="FFFFFF">
                    <a:lumMod val="65000"/>
                  </a:srgbClr>
                </a:solidFill>
              </a:rPr>
              <a:t>RID FAA-Industry TIM </a:t>
            </a:r>
            <a:endParaRPr lang="en-US" dirty="0">
              <a:solidFill>
                <a:srgbClr val="FFFFFF">
                  <a:lumMod val="65000"/>
                </a:srgbClr>
              </a:solidFill>
            </a:endParaRPr>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4056994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r>
              <a:rPr lang="en-US" smtClean="0">
                <a:solidFill>
                  <a:srgbClr val="FFFFFF">
                    <a:lumMod val="65000"/>
                  </a:srgbClr>
                </a:solidFill>
              </a:rPr>
              <a:t>February 26-27, 2020</a:t>
            </a:r>
            <a:endParaRPr lang="en-US" dirty="0">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pPr eaLnBrk="1" hangingPunct="1"/>
            <a:r>
              <a:rPr lang="en-US" smtClean="0">
                <a:solidFill>
                  <a:srgbClr val="FFFFFF">
                    <a:lumMod val="65000"/>
                  </a:srgbClr>
                </a:solidFill>
              </a:rPr>
              <a:t>RID FAA-Industry TIM </a:t>
            </a:r>
            <a:endParaRPr lang="en-US" dirty="0">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1496353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3" name="Picture 1081"/>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78476" y="-1588"/>
            <a:ext cx="3565525" cy="686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051"/>
          <p:cNvSpPr txBox="1">
            <a:spLocks noChangeArrowheads="1"/>
          </p:cNvSpPr>
          <p:nvPr userDrawn="1"/>
        </p:nvSpPr>
        <p:spPr bwMode="auto">
          <a:xfrm>
            <a:off x="418413" y="4497388"/>
            <a:ext cx="4822825" cy="1077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fontAlgn="base" hangingPunct="1">
              <a:spcAft>
                <a:spcPct val="0"/>
              </a:spcAft>
              <a:buFontTx/>
              <a:buNone/>
              <a:defRPr/>
            </a:pPr>
            <a:r>
              <a:rPr lang="en-US" sz="1600" dirty="0">
                <a:solidFill>
                  <a:srgbClr val="1D2F68"/>
                </a:solidFill>
                <a:cs typeface="Arial" charset="0"/>
              </a:rPr>
              <a:t>Presented to:</a:t>
            </a:r>
          </a:p>
          <a:p>
            <a:pPr eaLnBrk="1" fontAlgn="base" hangingPunct="1">
              <a:spcAft>
                <a:spcPct val="0"/>
              </a:spcAft>
              <a:buFontTx/>
              <a:buNone/>
              <a:defRPr/>
            </a:pPr>
            <a:r>
              <a:rPr lang="en-US" sz="1600" dirty="0">
                <a:solidFill>
                  <a:srgbClr val="1D2F68"/>
                </a:solidFill>
                <a:cs typeface="Arial" charset="0"/>
              </a:rPr>
              <a:t>By:</a:t>
            </a:r>
          </a:p>
          <a:p>
            <a:pPr eaLnBrk="1" fontAlgn="base" hangingPunct="1">
              <a:spcAft>
                <a:spcPct val="0"/>
              </a:spcAft>
              <a:buFontTx/>
              <a:buNone/>
              <a:defRPr/>
            </a:pPr>
            <a:r>
              <a:rPr lang="en-US" sz="1600" dirty="0">
                <a:solidFill>
                  <a:srgbClr val="1D2F68"/>
                </a:solidFill>
                <a:cs typeface="Arial" charset="0"/>
              </a:rPr>
              <a:t>Date:</a:t>
            </a:r>
          </a:p>
        </p:txBody>
      </p:sp>
      <p:grpSp>
        <p:nvGrpSpPr>
          <p:cNvPr id="5" name="Group 1080"/>
          <p:cNvGrpSpPr>
            <a:grpSpLocks/>
          </p:cNvGrpSpPr>
          <p:nvPr userDrawn="1"/>
        </p:nvGrpSpPr>
        <p:grpSpPr bwMode="auto">
          <a:xfrm>
            <a:off x="6038850" y="271463"/>
            <a:ext cx="3009900" cy="666750"/>
            <a:chOff x="3700" y="171"/>
            <a:chExt cx="2385" cy="573"/>
          </a:xfrm>
        </p:grpSpPr>
        <p:pic>
          <p:nvPicPr>
            <p:cNvPr id="6" name="Picture 1079"/>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700" y="171"/>
              <a:ext cx="573"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71"/>
            <p:cNvSpPr txBox="1">
              <a:spLocks noChangeArrowheads="1"/>
            </p:cNvSpPr>
            <p:nvPr userDrawn="1"/>
          </p:nvSpPr>
          <p:spPr bwMode="ltGray">
            <a:xfrm>
              <a:off x="4287" y="215"/>
              <a:ext cx="1798" cy="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fontAlgn="base" hangingPunct="1">
                <a:lnSpc>
                  <a:spcPct val="85000"/>
                </a:lnSpc>
                <a:spcBef>
                  <a:spcPct val="0"/>
                </a:spcBef>
                <a:spcAft>
                  <a:spcPct val="0"/>
                </a:spcAft>
                <a:buFontTx/>
                <a:buNone/>
                <a:defRPr/>
              </a:pPr>
              <a:r>
                <a:rPr lang="en-US" sz="1800" b="1" dirty="0">
                  <a:solidFill>
                    <a:srgbClr val="FFFFFF"/>
                  </a:solidFill>
                  <a:cs typeface="Arial" charset="0"/>
                </a:rPr>
                <a:t>Federal Aviation</a:t>
              </a:r>
            </a:p>
            <a:p>
              <a:pPr eaLnBrk="1" fontAlgn="base" hangingPunct="1">
                <a:lnSpc>
                  <a:spcPct val="85000"/>
                </a:lnSpc>
                <a:spcBef>
                  <a:spcPct val="0"/>
                </a:spcBef>
                <a:spcAft>
                  <a:spcPct val="0"/>
                </a:spcAft>
                <a:buFontTx/>
                <a:buNone/>
                <a:defRPr/>
              </a:pPr>
              <a:r>
                <a:rPr lang="en-US" sz="1800" b="1" dirty="0">
                  <a:solidFill>
                    <a:srgbClr val="FFFFFF"/>
                  </a:solidFill>
                  <a:cs typeface="Arial" charset="0"/>
                </a:rPr>
                <a:t>Administration</a:t>
              </a:r>
            </a:p>
          </p:txBody>
        </p:sp>
      </p:grpSp>
      <p:sp>
        <p:nvSpPr>
          <p:cNvPr id="63490" name="Rectangle 1026"/>
          <p:cNvSpPr>
            <a:spLocks noGrp="1" noChangeArrowheads="1"/>
          </p:cNvSpPr>
          <p:nvPr>
            <p:ph type="ctrTitle"/>
          </p:nvPr>
        </p:nvSpPr>
        <p:spPr>
          <a:xfrm>
            <a:off x="255495" y="312738"/>
            <a:ext cx="5173756" cy="1771556"/>
          </a:xfrm>
        </p:spPr>
        <p:txBody>
          <a:bodyPr anchor="t"/>
          <a:lstStyle>
            <a:lvl1pPr algn="l">
              <a:defRPr sz="3200" baseline="0"/>
            </a:lvl1pPr>
          </a:lstStyle>
          <a:p>
            <a:pPr lvl="0"/>
            <a:r>
              <a:rPr lang="en-US" noProof="0" dirty="0"/>
              <a:t>Click to edit Master title style</a:t>
            </a:r>
          </a:p>
        </p:txBody>
      </p:sp>
    </p:spTree>
    <p:extLst>
      <p:ext uri="{BB962C8B-B14F-4D97-AF65-F5344CB8AC3E}">
        <p14:creationId xmlns:p14="http://schemas.microsoft.com/office/powerpoint/2010/main" val="3315013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w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spcBef>
                <a:spcPct val="50000"/>
              </a:spcBef>
              <a:buFontTx/>
              <a:buChar char="•"/>
            </a:pPr>
            <a:endParaRPr lang="en-US" sz="2400" dirty="0">
              <a:solidFill>
                <a:srgbClr val="000000"/>
              </a:solidFill>
              <a:latin typeface="Arial" charset="0"/>
            </a:endParaRPr>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Select to edit master title</a:t>
            </a:r>
          </a:p>
        </p:txBody>
      </p:sp>
      <p:sp>
        <p:nvSpPr>
          <p:cNvPr id="56328" name="Rectangle 8"/>
          <p:cNvSpPr>
            <a:spLocks noGrp="1" noChangeArrowheads="1"/>
          </p:cNvSpPr>
          <p:nvPr>
            <p:ph type="body" idx="1"/>
          </p:nvPr>
        </p:nvSpPr>
        <p:spPr bwMode="auto">
          <a:xfrm>
            <a:off x="495300" y="1219200"/>
            <a:ext cx="81915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pPr eaLnBrk="1" hangingPunct="1"/>
            <a:r>
              <a:rPr lang="en-US" smtClean="0">
                <a:solidFill>
                  <a:srgbClr val="FFFFFF">
                    <a:lumMod val="65000"/>
                  </a:srgbClr>
                </a:solidFill>
              </a:rPr>
              <a:t>February 26-27, 2020</a:t>
            </a:r>
            <a:endParaRPr lang="en-US" dirty="0">
              <a:solidFill>
                <a:srgbClr val="FFFFFF">
                  <a:lumMod val="65000"/>
                </a:srgbClr>
              </a:solidFill>
            </a:endParaRPr>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pPr eaLnBrk="1" hangingPunct="1"/>
            <a:r>
              <a:rPr lang="en-US" smtClean="0">
                <a:solidFill>
                  <a:srgbClr val="FFFFFF">
                    <a:lumMod val="65000"/>
                  </a:srgbClr>
                </a:solidFill>
              </a:rPr>
              <a:t>RID FAA-Industry TIM </a:t>
            </a:r>
            <a:endParaRPr lang="en-US" dirty="0">
              <a:solidFill>
                <a:srgbClr val="FFFFFF">
                  <a:lumMod val="65000"/>
                </a:srgbClr>
              </a:solidFill>
            </a:endParaRPr>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pPr eaLnBrk="1" hangingPunct="1"/>
            <a:fld id="{74438B1A-AF1B-4C8B-993E-1BADE62A2451}" type="slidenum">
              <a:rPr lang="en-US" smtClean="0">
                <a:solidFill>
                  <a:srgbClr val="FFFFFF">
                    <a:lumMod val="65000"/>
                  </a:srgbClr>
                </a:solidFill>
              </a:rPr>
              <a:pPr eaLnBrk="1" hangingPunct="1"/>
              <a:t>‹#›</a:t>
            </a:fld>
            <a:endParaRPr lang="en-US" dirty="0">
              <a:solidFill>
                <a:srgbClr val="FFFFFF">
                  <a:lumMod val="65000"/>
                </a:srgbClr>
              </a:solidFill>
            </a:endParaRPr>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10" cstate="email">
              <a:extLst>
                <a:ext uri="{28A0092B-C50C-407E-A947-70E740481C1C}">
                  <a14:useLocalDpi xmlns:a14="http://schemas.microsoft.com/office/drawing/2010/main"/>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lnSpc>
                  <a:spcPct val="85000"/>
                </a:lnSpc>
              </a:pPr>
              <a:r>
                <a:rPr lang="en-US" sz="1200" b="1" dirty="0">
                  <a:solidFill>
                    <a:srgbClr val="FFFFFF"/>
                  </a:solidFill>
                  <a:latin typeface="Arial" charset="0"/>
                </a:rPr>
                <a:t>Federal Aviation</a:t>
              </a:r>
            </a:p>
            <a:p>
              <a:pPr eaLnBrk="1" hangingPunct="1">
                <a:lnSpc>
                  <a:spcPct val="85000"/>
                </a:lnSpc>
              </a:pPr>
              <a:r>
                <a:rPr lang="en-US" sz="1200" b="1" dirty="0">
                  <a:solidFill>
                    <a:srgbClr val="FFFFFF"/>
                  </a:solidFill>
                  <a:latin typeface="Arial" charset="0"/>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200" b="1" dirty="0">
                <a:solidFill>
                  <a:srgbClr val="C0C0C0"/>
                </a:solidFill>
                <a:latin typeface="Arial" charset="0"/>
              </a:rPr>
              <a:t>&lt;Presentation Title – Change on Master Slide&gt;</a:t>
            </a:r>
            <a:endParaRPr lang="en-US" sz="1200" dirty="0">
              <a:solidFill>
                <a:srgbClr val="C0C0C0"/>
              </a:solidFill>
              <a:latin typeface="Arial" charset="0"/>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200" dirty="0">
                <a:solidFill>
                  <a:srgbClr val="C0C0C0"/>
                </a:solidFill>
                <a:latin typeface="Arial" charset="0"/>
              </a:rPr>
              <a:t>&lt;Date of Presentation – Change on Master Slide&gt;</a:t>
            </a:r>
          </a:p>
        </p:txBody>
      </p:sp>
    </p:spTree>
    <p:extLst>
      <p:ext uri="{BB962C8B-B14F-4D97-AF65-F5344CB8AC3E}">
        <p14:creationId xmlns:p14="http://schemas.microsoft.com/office/powerpoint/2010/main" val="2530165628"/>
      </p:ext>
    </p:extLst>
  </p:cSld>
  <p:clrMap bg1="lt1" tx1="dk1" bg2="lt2" tx2="dk2" accent1="accent1" accent2="accent2" accent3="accent3" accent4="accent4" accent5="accent5" accent6="accent6" hlink="hlink" folHlink="folHlink"/>
  <p:sldLayoutIdLst>
    <p:sldLayoutId id="2147484679" r:id="rId1"/>
    <p:sldLayoutId id="2147484666" r:id="rId2"/>
    <p:sldLayoutId id="2147484667" r:id="rId3"/>
    <p:sldLayoutId id="2147484668" r:id="rId4"/>
    <p:sldLayoutId id="2147484669" r:id="rId5"/>
    <p:sldLayoutId id="2147484670" r:id="rId6"/>
    <p:sldLayoutId id="2147484671" r:id="rId7"/>
    <p:sldLayoutId id="2147484680" r:id="rId8"/>
  </p:sldLayoutIdLst>
  <p:hf hdr="0"/>
  <p:txStyles>
    <p:titleStyle>
      <a:lvl1pPr algn="l" rtl="0" fontAlgn="base">
        <a:spcBef>
          <a:spcPct val="0"/>
        </a:spcBef>
        <a:spcAft>
          <a:spcPct val="0"/>
        </a:spcAft>
        <a:defRPr sz="28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slideLayout" Target="../slideLayouts/slideLayout3.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5.png"/><Relationship Id="rId3" Type="http://schemas.openxmlformats.org/officeDocument/2006/relationships/image" Target="../media/image9.png"/><Relationship Id="rId7" Type="http://schemas.openxmlformats.org/officeDocument/2006/relationships/image" Target="../media/image13.svg"/><Relationship Id="rId12"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17.svg"/><Relationship Id="rId5" Type="http://schemas.openxmlformats.org/officeDocument/2006/relationships/image" Target="../media/image11.svg"/><Relationship Id="rId15" Type="http://schemas.openxmlformats.org/officeDocument/2006/relationships/image" Target="../media/image21.svg"/><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image" Target="../media/image15.svg"/><Relationship Id="rId1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936906"/>
            <a:ext cx="4983162" cy="1395412"/>
          </a:xfrm>
        </p:spPr>
        <p:txBody>
          <a:bodyPr/>
          <a:lstStyle/>
          <a:p>
            <a:r>
              <a:rPr lang="en-US" sz="4000" dirty="0"/>
              <a:t>Remote ID Cohort</a:t>
            </a:r>
          </a:p>
        </p:txBody>
      </p:sp>
      <p:sp>
        <p:nvSpPr>
          <p:cNvPr id="5" name="TextBox 4"/>
          <p:cNvSpPr txBox="1"/>
          <p:nvPr/>
        </p:nvSpPr>
        <p:spPr bwMode="auto">
          <a:xfrm>
            <a:off x="381000" y="5715000"/>
            <a:ext cx="41910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smtClean="0">
                <a:solidFill>
                  <a:srgbClr val="C0C0C0"/>
                </a:solidFill>
              </a:rPr>
              <a:t>          February </a:t>
            </a:r>
            <a:r>
              <a:rPr lang="en-US" sz="2000" b="1" dirty="0">
                <a:solidFill>
                  <a:srgbClr val="C0C0C0"/>
                </a:solidFill>
              </a:rPr>
              <a:t>26-27, </a:t>
            </a:r>
            <a:r>
              <a:rPr lang="en-US" sz="2000" b="1" dirty="0" smtClean="0">
                <a:solidFill>
                  <a:srgbClr val="C0C0C0"/>
                </a:solidFill>
              </a:rPr>
              <a:t>2020</a:t>
            </a:r>
          </a:p>
          <a:p>
            <a:pPr>
              <a:buFontTx/>
              <a:buNone/>
            </a:pPr>
            <a:r>
              <a:rPr lang="en-US" sz="2000" b="1" dirty="0" smtClean="0">
                <a:solidFill>
                  <a:srgbClr val="C0C0C0"/>
                </a:solidFill>
              </a:rPr>
              <a:t>                   </a:t>
            </a:r>
            <a:endParaRPr lang="en-US" sz="2000" b="1" dirty="0">
              <a:solidFill>
                <a:srgbClr val="C0C0C0"/>
              </a:solidFill>
            </a:endParaRPr>
          </a:p>
        </p:txBody>
      </p:sp>
      <p:sp>
        <p:nvSpPr>
          <p:cNvPr id="4" name="TextBox 3"/>
          <p:cNvSpPr txBox="1"/>
          <p:nvPr/>
        </p:nvSpPr>
        <p:spPr bwMode="auto">
          <a:xfrm>
            <a:off x="372140" y="2634612"/>
            <a:ext cx="4191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a:solidFill>
                  <a:srgbClr val="C0C0C0"/>
                </a:solidFill>
              </a:rPr>
              <a:t>Technical Interchange Meeting #1</a:t>
            </a:r>
          </a:p>
        </p:txBody>
      </p:sp>
    </p:spTree>
    <p:extLst>
      <p:ext uri="{BB962C8B-B14F-4D97-AF65-F5344CB8AC3E}">
        <p14:creationId xmlns:p14="http://schemas.microsoft.com/office/powerpoint/2010/main" val="1465839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72488" cy="609600"/>
          </a:xfrm>
        </p:spPr>
        <p:txBody>
          <a:bodyPr/>
          <a:lstStyle/>
          <a:p>
            <a:r>
              <a:rPr lang="en-US" dirty="0"/>
              <a:t>Remote ID TIM Agenda – Day 1</a:t>
            </a:r>
          </a:p>
        </p:txBody>
      </p:sp>
      <p:sp>
        <p:nvSpPr>
          <p:cNvPr id="4" name="Slide Number Placeholder 3"/>
          <p:cNvSpPr>
            <a:spLocks noGrp="1"/>
          </p:cNvSpPr>
          <p:nvPr>
            <p:ph type="sldNum" sz="quarter" idx="12"/>
          </p:nvPr>
        </p:nvSpPr>
        <p:spPr/>
        <p:txBody>
          <a:bodyPr/>
          <a:lstStyle/>
          <a:p>
            <a:pPr>
              <a:defRPr/>
            </a:pPr>
            <a:fld id="{A3DCEC82-35BB-456D-B0EB-BC3D48A41356}" type="slidenum">
              <a:rPr lang="en-US" altLang="en-US" smtClean="0"/>
              <a:pPr>
                <a:defRPr/>
              </a:pPr>
              <a:t>2</a:t>
            </a:fld>
            <a:endParaRPr lang="en-US" altLang="en-US" dirty="0"/>
          </a:p>
        </p:txBody>
      </p:sp>
      <p:sp>
        <p:nvSpPr>
          <p:cNvPr id="5" name="Footer Placeholder 4"/>
          <p:cNvSpPr>
            <a:spLocks noGrp="1"/>
          </p:cNvSpPr>
          <p:nvPr>
            <p:ph type="ftr" sz="quarter" idx="11"/>
          </p:nvPr>
        </p:nvSpPr>
        <p:spPr/>
        <p:txBody>
          <a:bodyPr/>
          <a:lstStyle/>
          <a:p>
            <a:r>
              <a:rPr lang="en-US" dirty="0" smtClean="0">
                <a:solidFill>
                  <a:srgbClr val="FFFFFF">
                    <a:lumMod val="75000"/>
                  </a:srgbClr>
                </a:solidFill>
              </a:rPr>
              <a:t>RID FAA-Industry TIM </a:t>
            </a:r>
            <a:endParaRPr lang="en-US" dirty="0">
              <a:solidFill>
                <a:srgbClr val="FFFFFF">
                  <a:lumMod val="75000"/>
                </a:srgbClr>
              </a:solidFill>
            </a:endParaRPr>
          </a:p>
        </p:txBody>
      </p:sp>
      <p:graphicFrame>
        <p:nvGraphicFramePr>
          <p:cNvPr id="10" name="Table 9">
            <a:extLst>
              <a:ext uri="{FF2B5EF4-FFF2-40B4-BE49-F238E27FC236}">
                <a16:creationId xmlns:a16="http://schemas.microsoft.com/office/drawing/2014/main" id="{42BAB439-E30F-4542-A748-2D46C706C7A1}"/>
              </a:ext>
            </a:extLst>
          </p:cNvPr>
          <p:cNvGraphicFramePr>
            <a:graphicFrameLocks noGrp="1"/>
          </p:cNvGraphicFramePr>
          <p:nvPr>
            <p:extLst>
              <p:ext uri="{D42A27DB-BD31-4B8C-83A1-F6EECF244321}">
                <p14:modId xmlns:p14="http://schemas.microsoft.com/office/powerpoint/2010/main" val="410500476"/>
              </p:ext>
            </p:extLst>
          </p:nvPr>
        </p:nvGraphicFramePr>
        <p:xfrm>
          <a:off x="228600" y="1177817"/>
          <a:ext cx="8686800" cy="4374638"/>
        </p:xfrm>
        <a:graphic>
          <a:graphicData uri="http://schemas.openxmlformats.org/drawingml/2006/table">
            <a:tbl>
              <a:tblPr firstRow="1" bandRow="1">
                <a:effectLst>
                  <a:outerShdw blurRad="50800" dist="38100" dir="5400000" algn="t" rotWithShape="0">
                    <a:prstClr val="black">
                      <a:alpha val="40000"/>
                    </a:prstClr>
                  </a:outerShdw>
                </a:effectLst>
                <a:tableStyleId>{2D5ABB26-0587-4C30-8999-92F81FD0307C}</a:tableStyleId>
              </a:tblPr>
              <a:tblGrid>
                <a:gridCol w="8686800">
                  <a:extLst>
                    <a:ext uri="{9D8B030D-6E8A-4147-A177-3AD203B41FA5}">
                      <a16:colId xmlns:a16="http://schemas.microsoft.com/office/drawing/2014/main" val="20001"/>
                    </a:ext>
                  </a:extLst>
                </a:gridCol>
              </a:tblGrid>
              <a:tr h="502591">
                <a:tc>
                  <a:txBody>
                    <a:bodyPr/>
                    <a:lstStyle/>
                    <a:p>
                      <a:pPr marL="0" marR="0" algn="ctr">
                        <a:lnSpc>
                          <a:spcPct val="107000"/>
                        </a:lnSpc>
                        <a:spcBef>
                          <a:spcPts val="0"/>
                        </a:spcBef>
                        <a:spcAft>
                          <a:spcPts val="0"/>
                        </a:spcAft>
                      </a:pP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2"/>
                  </a:ext>
                </a:extLst>
              </a:tr>
              <a:tr h="1567609">
                <a:tc>
                  <a:txBody>
                    <a:bodyPr/>
                    <a:lstStyle/>
                    <a:p>
                      <a:pPr marL="0" marR="0" algn="l">
                        <a:lnSpc>
                          <a:spcPct val="107000"/>
                        </a:lnSpc>
                        <a:spcBef>
                          <a:spcPts val="0"/>
                        </a:spcBef>
                        <a:spcAft>
                          <a:spcPts val="0"/>
                        </a:spcAft>
                      </a:pPr>
                      <a:r>
                        <a:rPr lang="en-US" sz="1600" b="1" dirty="0">
                          <a:effectLst/>
                          <a:latin typeface="+mn-lt"/>
                          <a:ea typeface="Calibri" panose="020F0502020204030204" pitchFamily="34" charset="0"/>
                          <a:cs typeface="Times New Roman" panose="02020603050405020304" pitchFamily="18" charset="0"/>
                        </a:rPr>
                        <a:t> Welcome &amp; Agenda Overview</a:t>
                      </a:r>
                    </a:p>
                    <a:p>
                      <a:pPr marL="628650" marR="0" lvl="1"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600" b="1" kern="1200" dirty="0">
                          <a:solidFill>
                            <a:schemeClr val="tx1"/>
                          </a:solidFill>
                          <a:effectLst/>
                          <a:latin typeface="+mn-lt"/>
                          <a:ea typeface="Calibri" panose="020F0502020204030204" pitchFamily="34" charset="0"/>
                          <a:cs typeface="Times New Roman" panose="02020603050405020304" pitchFamily="18" charset="0"/>
                        </a:rPr>
                        <a:t>Introduction of all participants</a:t>
                      </a:r>
                    </a:p>
                    <a:p>
                      <a:pPr marL="628650" marR="0" lvl="1"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600" b="1" kern="1200" dirty="0">
                          <a:solidFill>
                            <a:schemeClr val="tx1"/>
                          </a:solidFill>
                          <a:effectLst/>
                          <a:latin typeface="+mn-lt"/>
                          <a:ea typeface="Calibri" panose="020F0502020204030204" pitchFamily="34" charset="0"/>
                          <a:cs typeface="Times New Roman" panose="02020603050405020304" pitchFamily="18" charset="0"/>
                        </a:rPr>
                        <a:t>Expectations and Ground Rules</a:t>
                      </a:r>
                    </a:p>
                    <a:p>
                      <a:pPr marL="628650" marR="0" lvl="1"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600" b="1" kern="1200" dirty="0">
                          <a:solidFill>
                            <a:schemeClr val="tx1"/>
                          </a:solidFill>
                          <a:effectLst/>
                          <a:latin typeface="+mn-lt"/>
                          <a:ea typeface="Calibri" panose="020F0502020204030204" pitchFamily="34" charset="0"/>
                          <a:cs typeface="Times New Roman" panose="02020603050405020304" pitchFamily="18" charset="0"/>
                        </a:rPr>
                        <a:t>Meeting Schedule</a:t>
                      </a:r>
                    </a:p>
                    <a:p>
                      <a:pPr marL="628650" marR="0" lvl="1"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US" sz="1600" b="1" kern="1200" dirty="0">
                          <a:solidFill>
                            <a:schemeClr val="tx1"/>
                          </a:solidFill>
                          <a:effectLst/>
                          <a:latin typeface="+mn-lt"/>
                          <a:ea typeface="Calibri" panose="020F0502020204030204" pitchFamily="34" charset="0"/>
                          <a:cs typeface="Times New Roman" panose="02020603050405020304" pitchFamily="18" charset="0"/>
                        </a:rPr>
                        <a:t>Scope</a:t>
                      </a:r>
                    </a:p>
                    <a:p>
                      <a:pPr marL="171450" marR="0" indent="-171450" algn="l">
                        <a:lnSpc>
                          <a:spcPct val="107000"/>
                        </a:lnSpc>
                        <a:spcBef>
                          <a:spcPts val="0"/>
                        </a:spcBef>
                        <a:spcAft>
                          <a:spcPts val="0"/>
                        </a:spcAft>
                        <a:buFont typeface="Arial" panose="020B0604020202020204" pitchFamily="34" charset="0"/>
                        <a:buChar char="•"/>
                      </a:pPr>
                      <a:endParaRPr lang="en-US" sz="1400" b="1"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09600">
                <a:tc>
                  <a:txBody>
                    <a:bodyPr/>
                    <a:lstStyle/>
                    <a:p>
                      <a:pPr marL="0" marR="0" algn="l">
                        <a:lnSpc>
                          <a:spcPct val="107000"/>
                        </a:lnSpc>
                        <a:spcBef>
                          <a:spcPts val="0"/>
                        </a:spcBef>
                        <a:spcAft>
                          <a:spcPts val="0"/>
                        </a:spcAft>
                      </a:pPr>
                      <a:r>
                        <a:rPr lang="en-US" sz="1600" b="1" dirty="0">
                          <a:effectLst/>
                          <a:latin typeface="+mn-lt"/>
                          <a:ea typeface="Calibri" panose="020F0502020204030204" pitchFamily="34" charset="0"/>
                          <a:cs typeface="Times New Roman" panose="02020603050405020304" pitchFamily="18" charset="0"/>
                        </a:rPr>
                        <a:t>Concept of Use Review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609600">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600" b="1" dirty="0">
                          <a:effectLst/>
                          <a:latin typeface="+mn-lt"/>
                          <a:ea typeface="Calibri" panose="020F0502020204030204" pitchFamily="34" charset="0"/>
                          <a:cs typeface="Times New Roman" panose="02020603050405020304" pitchFamily="18" charset="0"/>
                        </a:rPr>
                        <a:t>Overview of Remote ID Data Exchange (</a:t>
                      </a:r>
                      <a:r>
                        <a:rPr lang="en-US" sz="1600" b="1" dirty="0" err="1">
                          <a:effectLst/>
                          <a:latin typeface="+mn-lt"/>
                          <a:ea typeface="Calibri" panose="020F0502020204030204" pitchFamily="34" charset="0"/>
                          <a:cs typeface="Times New Roman" panose="02020603050405020304" pitchFamily="18" charset="0"/>
                        </a:rPr>
                        <a:t>RIDEx</a:t>
                      </a:r>
                      <a:r>
                        <a:rPr lang="en-US" sz="1600" b="1" dirty="0">
                          <a:effectLst/>
                          <a:latin typeface="+mn-lt"/>
                          <a:ea typeface="Calibri" panose="020F0502020204030204" pitchFamily="34" charset="0"/>
                          <a:cs typeface="Times New Roman" panose="02020603050405020304" pitchFamily="18" charset="0"/>
                        </a:rPr>
                        <a:t>)</a:t>
                      </a:r>
                    </a:p>
                    <a:p>
                      <a:pPr marL="0" marR="0" algn="l">
                        <a:lnSpc>
                          <a:spcPct val="107000"/>
                        </a:lnSpc>
                        <a:spcBef>
                          <a:spcPts val="0"/>
                        </a:spcBef>
                        <a:spcAft>
                          <a:spcPts val="0"/>
                        </a:spcAft>
                      </a:pPr>
                      <a:endParaRPr lang="en-US" sz="1600" b="1"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2149047"/>
                  </a:ext>
                </a:extLst>
              </a:tr>
              <a:tr h="411551">
                <a:tc>
                  <a:txBody>
                    <a:bodyPr/>
                    <a:lstStyle/>
                    <a:p>
                      <a:pPr marL="0" marR="0" algn="l">
                        <a:lnSpc>
                          <a:spcPct val="107000"/>
                        </a:lnSpc>
                        <a:spcBef>
                          <a:spcPts val="0"/>
                        </a:spcBef>
                        <a:spcAft>
                          <a:spcPts val="0"/>
                        </a:spcAft>
                      </a:pPr>
                      <a:r>
                        <a:rPr lang="en-US" sz="1600" b="1" dirty="0">
                          <a:effectLst/>
                          <a:latin typeface="+mn-lt"/>
                          <a:ea typeface="Calibri" panose="020F0502020204030204" pitchFamily="34" charset="0"/>
                          <a:cs typeface="Times New Roman" panose="02020603050405020304" pitchFamily="18" charset="0"/>
                        </a:rPr>
                        <a:t>12:00 – 1:00 PM : Lunch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96952">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600" b="1" dirty="0">
                          <a:effectLst/>
                          <a:latin typeface="+mn-lt"/>
                        </a:rPr>
                        <a:t>Topic: Baseline Streams</a:t>
                      </a:r>
                      <a:endParaRPr lang="en-US" sz="1600" b="1" dirty="0">
                        <a:effectLst/>
                        <a:latin typeface="+mn-lt"/>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endParaRPr lang="en-US" sz="1600" b="1"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7815785"/>
                  </a:ext>
                </a:extLst>
              </a:tr>
            </a:tbl>
          </a:graphicData>
        </a:graphic>
      </p:graphicFrame>
      <p:sp>
        <p:nvSpPr>
          <p:cNvPr id="8" name="Date Placeholder 2">
            <a:extLst>
              <a:ext uri="{FF2B5EF4-FFF2-40B4-BE49-F238E27FC236}">
                <a16:creationId xmlns:a16="http://schemas.microsoft.com/office/drawing/2014/main" id="{E50E6F22-BCBF-4F5D-8DBF-E83DA8332A2F}"/>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Tree>
    <p:extLst>
      <p:ext uri="{BB962C8B-B14F-4D97-AF65-F5344CB8AC3E}">
        <p14:creationId xmlns:p14="http://schemas.microsoft.com/office/powerpoint/2010/main" val="3095686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72488" cy="609600"/>
          </a:xfrm>
        </p:spPr>
        <p:txBody>
          <a:bodyPr/>
          <a:lstStyle/>
          <a:p>
            <a:r>
              <a:rPr lang="en-US" dirty="0"/>
              <a:t>Remote ID TIM Agenda – Day 2</a:t>
            </a:r>
          </a:p>
        </p:txBody>
      </p:sp>
      <p:sp>
        <p:nvSpPr>
          <p:cNvPr id="4" name="Slide Number Placeholder 3"/>
          <p:cNvSpPr>
            <a:spLocks noGrp="1"/>
          </p:cNvSpPr>
          <p:nvPr>
            <p:ph type="sldNum" sz="quarter" idx="12"/>
          </p:nvPr>
        </p:nvSpPr>
        <p:spPr/>
        <p:txBody>
          <a:bodyPr/>
          <a:lstStyle/>
          <a:p>
            <a:pPr>
              <a:defRPr/>
            </a:pPr>
            <a:fld id="{A3DCEC82-35BB-456D-B0EB-BC3D48A41356}" type="slidenum">
              <a:rPr lang="en-US" altLang="en-US" smtClean="0"/>
              <a:pPr>
                <a:defRPr/>
              </a:pPr>
              <a:t>3</a:t>
            </a:fld>
            <a:endParaRPr lang="en-US" altLang="en-US" dirty="0"/>
          </a:p>
        </p:txBody>
      </p:sp>
      <p:sp>
        <p:nvSpPr>
          <p:cNvPr id="5" name="Footer Placeholder 4"/>
          <p:cNvSpPr>
            <a:spLocks noGrp="1"/>
          </p:cNvSpPr>
          <p:nvPr>
            <p:ph type="ftr" sz="quarter" idx="11"/>
          </p:nvPr>
        </p:nvSpPr>
        <p:spPr/>
        <p:txBody>
          <a:bodyPr/>
          <a:lstStyle/>
          <a:p>
            <a:r>
              <a:rPr lang="en-US" dirty="0" smtClean="0">
                <a:solidFill>
                  <a:srgbClr val="FFFFFF">
                    <a:lumMod val="75000"/>
                  </a:srgbClr>
                </a:solidFill>
              </a:rPr>
              <a:t>RID FAA-Industry TIM </a:t>
            </a:r>
            <a:endParaRPr lang="en-US" dirty="0">
              <a:solidFill>
                <a:srgbClr val="FFFFFF">
                  <a:lumMod val="75000"/>
                </a:srgbClr>
              </a:solidFill>
            </a:endParaRPr>
          </a:p>
        </p:txBody>
      </p:sp>
      <p:graphicFrame>
        <p:nvGraphicFramePr>
          <p:cNvPr id="10" name="Table 9">
            <a:extLst>
              <a:ext uri="{FF2B5EF4-FFF2-40B4-BE49-F238E27FC236}">
                <a16:creationId xmlns:a16="http://schemas.microsoft.com/office/drawing/2014/main" id="{42BAB439-E30F-4542-A748-2D46C706C7A1}"/>
              </a:ext>
            </a:extLst>
          </p:cNvPr>
          <p:cNvGraphicFramePr>
            <a:graphicFrameLocks noGrp="1"/>
          </p:cNvGraphicFramePr>
          <p:nvPr>
            <p:extLst>
              <p:ext uri="{D42A27DB-BD31-4B8C-83A1-F6EECF244321}">
                <p14:modId xmlns:p14="http://schemas.microsoft.com/office/powerpoint/2010/main" val="1987711681"/>
              </p:ext>
            </p:extLst>
          </p:nvPr>
        </p:nvGraphicFramePr>
        <p:xfrm>
          <a:off x="350327" y="1066800"/>
          <a:ext cx="8350761" cy="4837788"/>
        </p:xfrm>
        <a:graphic>
          <a:graphicData uri="http://schemas.openxmlformats.org/drawingml/2006/table">
            <a:tbl>
              <a:tblPr firstRow="1" bandRow="1">
                <a:effectLst>
                  <a:outerShdw blurRad="50800" dist="38100" dir="5400000" algn="t" rotWithShape="0">
                    <a:prstClr val="black">
                      <a:alpha val="40000"/>
                    </a:prstClr>
                  </a:outerShdw>
                </a:effectLst>
                <a:tableStyleId>{2D5ABB26-0587-4C30-8999-92F81FD0307C}</a:tableStyleId>
              </a:tblPr>
              <a:tblGrid>
                <a:gridCol w="8350761">
                  <a:extLst>
                    <a:ext uri="{9D8B030D-6E8A-4147-A177-3AD203B41FA5}">
                      <a16:colId xmlns:a16="http://schemas.microsoft.com/office/drawing/2014/main" val="20001"/>
                    </a:ext>
                  </a:extLst>
                </a:gridCol>
              </a:tblGrid>
              <a:tr h="518126">
                <a:tc>
                  <a:txBody>
                    <a:bodyPr/>
                    <a:lstStyle/>
                    <a:p>
                      <a:pPr marL="0" marR="0" algn="ctr">
                        <a:lnSpc>
                          <a:spcPct val="107000"/>
                        </a:lnSpc>
                        <a:spcBef>
                          <a:spcPts val="0"/>
                        </a:spcBef>
                        <a:spcAft>
                          <a:spcPts val="0"/>
                        </a:spcAft>
                      </a:pPr>
                      <a:endParaRPr lang="en-US" sz="1600" dirty="0">
                        <a:solidFill>
                          <a:schemeClr val="bg1"/>
                        </a:solidFill>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2"/>
                  </a:ext>
                </a:extLst>
              </a:tr>
              <a:tr h="606185">
                <a:tc>
                  <a:txBody>
                    <a:bodyPr/>
                    <a:lstStyle/>
                    <a:p>
                      <a:pPr marL="0" marR="0" lvl="1" indent="0" algn="l" defTabSz="914400" rtl="0" eaLnBrk="1" latinLnBrk="0" hangingPunct="1">
                        <a:lnSpc>
                          <a:spcPct val="107000"/>
                        </a:lnSpc>
                        <a:spcBef>
                          <a:spcPts val="0"/>
                        </a:spcBef>
                        <a:spcAft>
                          <a:spcPts val="0"/>
                        </a:spcAft>
                        <a:buFont typeface="Arial" panose="020B0604020202020204" pitchFamily="34" charset="0"/>
                        <a:buNone/>
                      </a:pPr>
                      <a:r>
                        <a:rPr lang="en-US" sz="1600" b="1" kern="1200" dirty="0">
                          <a:solidFill>
                            <a:schemeClr val="tx1"/>
                          </a:solidFill>
                          <a:effectLst/>
                          <a:latin typeface="+mn-lt"/>
                          <a:ea typeface="+mn-ea"/>
                          <a:cs typeface="+mn-cs"/>
                        </a:rPr>
                        <a:t>Topic: Authorizations &amp; Authentication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9069375"/>
                  </a:ext>
                </a:extLst>
              </a:tr>
              <a:tr h="606185">
                <a:tc>
                  <a:txBody>
                    <a:bodyPr/>
                    <a:lstStyle/>
                    <a:p>
                      <a:pPr marL="0" marR="0" lvl="1" indent="0" algn="l" defTabSz="914400" rtl="0" eaLnBrk="1" latinLnBrk="0" hangingPunct="1">
                        <a:lnSpc>
                          <a:spcPct val="107000"/>
                        </a:lnSpc>
                        <a:spcBef>
                          <a:spcPts val="0"/>
                        </a:spcBef>
                        <a:spcAft>
                          <a:spcPts val="0"/>
                        </a:spcAft>
                        <a:buFont typeface="Arial" panose="020B0604020202020204" pitchFamily="34" charset="0"/>
                        <a:buNone/>
                      </a:pPr>
                      <a:r>
                        <a:rPr lang="en-US" sz="1600" b="1" kern="1200" dirty="0">
                          <a:solidFill>
                            <a:schemeClr val="tx1"/>
                          </a:solidFill>
                          <a:effectLst/>
                          <a:latin typeface="+mn-lt"/>
                          <a:ea typeface="+mn-ea"/>
                          <a:cs typeface="+mn-cs"/>
                        </a:rPr>
                        <a:t>Topic: Service Monitoring &amp; Analytics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390077"/>
                  </a:ext>
                </a:extLst>
              </a:tr>
              <a:tr h="606185">
                <a:tc>
                  <a:txBody>
                    <a:bodyPr/>
                    <a:lstStyle/>
                    <a:p>
                      <a:pPr marL="0" marR="0" lvl="1"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US" sz="1600" b="1" kern="1200" dirty="0">
                          <a:solidFill>
                            <a:schemeClr val="tx1"/>
                          </a:solidFill>
                          <a:effectLst/>
                          <a:latin typeface="+mn-lt"/>
                          <a:ea typeface="+mn-ea"/>
                          <a:cs typeface="+mn-cs"/>
                        </a:rPr>
                        <a:t>Topic: Public Data Sharing</a:t>
                      </a:r>
                    </a:p>
                    <a:p>
                      <a:pPr marL="0" marR="0" lvl="1" indent="0" algn="l" defTabSz="914400" rtl="0" eaLnBrk="1" latinLnBrk="0" hangingPunct="1">
                        <a:lnSpc>
                          <a:spcPct val="107000"/>
                        </a:lnSpc>
                        <a:spcBef>
                          <a:spcPts val="0"/>
                        </a:spcBef>
                        <a:spcAft>
                          <a:spcPts val="0"/>
                        </a:spcAft>
                        <a:buFont typeface="Arial" panose="020B0604020202020204" pitchFamily="34" charset="0"/>
                        <a:buNone/>
                      </a:pPr>
                      <a:endParaRPr lang="en-US" sz="1600" b="1"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8106462"/>
                  </a:ext>
                </a:extLst>
              </a:tr>
              <a:tr h="677288">
                <a:tc>
                  <a:txBody>
                    <a:bodyPr/>
                    <a:lstStyle/>
                    <a:p>
                      <a:pPr marL="0" marR="0" lvl="1" indent="0" algn="l" defTabSz="914400" rtl="0" eaLnBrk="1" latinLnBrk="0" hangingPunct="1">
                        <a:lnSpc>
                          <a:spcPct val="107000"/>
                        </a:lnSpc>
                        <a:spcBef>
                          <a:spcPts val="0"/>
                        </a:spcBef>
                        <a:spcAft>
                          <a:spcPts val="0"/>
                        </a:spcAft>
                        <a:buFont typeface="Arial" panose="020B0604020202020204" pitchFamily="34" charset="0"/>
                        <a:buNone/>
                      </a:pPr>
                      <a:r>
                        <a:rPr lang="en-US" sz="1600" b="1" kern="1200" dirty="0">
                          <a:solidFill>
                            <a:schemeClr val="tx1"/>
                          </a:solidFill>
                          <a:effectLst/>
                          <a:latin typeface="+mn-lt"/>
                          <a:ea typeface="+mn-ea"/>
                          <a:cs typeface="+mn-cs"/>
                        </a:rPr>
                        <a:t>12:00 – 1:00 PM: Lunch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90311242"/>
                  </a:ext>
                </a:extLst>
              </a:tr>
              <a:tr h="488793">
                <a:tc>
                  <a:txBody>
                    <a:bodyPr/>
                    <a:lstStyle/>
                    <a:p>
                      <a:pPr marL="0" marR="0" lvl="1"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US" sz="1600" b="1" kern="1200" dirty="0">
                          <a:solidFill>
                            <a:schemeClr val="tx1"/>
                          </a:solidFill>
                          <a:effectLst/>
                          <a:latin typeface="+mn-lt"/>
                          <a:ea typeface="+mn-ea"/>
                          <a:cs typeface="+mn-cs"/>
                        </a:rPr>
                        <a:t>Topic: Reliability</a:t>
                      </a:r>
                    </a:p>
                    <a:p>
                      <a:pPr marL="0" marR="0" lvl="1" indent="0" algn="l" defTabSz="914400" rtl="0" eaLnBrk="1" latinLnBrk="0" hangingPunct="1">
                        <a:lnSpc>
                          <a:spcPct val="107000"/>
                        </a:lnSpc>
                        <a:spcBef>
                          <a:spcPts val="0"/>
                        </a:spcBef>
                        <a:spcAft>
                          <a:spcPts val="0"/>
                        </a:spcAft>
                        <a:buFont typeface="Arial" panose="020B0604020202020204" pitchFamily="34" charset="0"/>
                        <a:buNone/>
                      </a:pPr>
                      <a:endParaRPr lang="en-US" sz="1600" b="1"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4819632"/>
                  </a:ext>
                </a:extLst>
              </a:tr>
              <a:tr h="488793">
                <a:tc>
                  <a:txBody>
                    <a:bodyPr/>
                    <a:lstStyle/>
                    <a:p>
                      <a:pPr marL="0" marR="0" lvl="1" indent="0" algn="l" defTabSz="914400" rtl="0" eaLnBrk="1" latinLnBrk="0" hangingPunct="1">
                        <a:lnSpc>
                          <a:spcPct val="107000"/>
                        </a:lnSpc>
                        <a:spcBef>
                          <a:spcPts val="0"/>
                        </a:spcBef>
                        <a:spcAft>
                          <a:spcPts val="0"/>
                        </a:spcAft>
                        <a:buFont typeface="Arial" panose="020B0604020202020204" pitchFamily="34" charset="0"/>
                        <a:buNone/>
                      </a:pPr>
                      <a:r>
                        <a:rPr lang="en-US" sz="1600" b="1" kern="1200" dirty="0">
                          <a:solidFill>
                            <a:schemeClr val="tx1"/>
                          </a:solidFill>
                          <a:effectLst/>
                          <a:latin typeface="+mn-lt"/>
                          <a:ea typeface="+mn-ea"/>
                          <a:cs typeface="+mn-cs"/>
                        </a:rPr>
                        <a:t>Other USS Rules</a:t>
                      </a:r>
                    </a:p>
                    <a:p>
                      <a:pPr marL="0" marR="0" lvl="1" indent="0" algn="l" defTabSz="914400" rtl="0" eaLnBrk="1" latinLnBrk="0" hangingPunct="1">
                        <a:lnSpc>
                          <a:spcPct val="107000"/>
                        </a:lnSpc>
                        <a:spcBef>
                          <a:spcPts val="0"/>
                        </a:spcBef>
                        <a:spcAft>
                          <a:spcPts val="0"/>
                        </a:spcAft>
                        <a:buFont typeface="Arial" panose="020B0604020202020204" pitchFamily="34" charset="0"/>
                        <a:buNone/>
                      </a:pPr>
                      <a:endParaRPr lang="en-US" sz="1600" b="1"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3135489"/>
                  </a:ext>
                </a:extLst>
              </a:tr>
              <a:tr h="590155">
                <a:tc>
                  <a:txBody>
                    <a:bodyPr/>
                    <a:lstStyle/>
                    <a:p>
                      <a:pPr marL="0" marR="0" algn="l">
                        <a:lnSpc>
                          <a:spcPct val="107000"/>
                        </a:lnSpc>
                        <a:spcBef>
                          <a:spcPts val="0"/>
                        </a:spcBef>
                        <a:spcAft>
                          <a:spcPts val="0"/>
                        </a:spcAft>
                      </a:pPr>
                      <a:r>
                        <a:rPr lang="en-US" sz="1600" b="1" dirty="0">
                          <a:effectLst/>
                          <a:latin typeface="+mn-lt"/>
                          <a:ea typeface="Calibri" panose="020F0502020204030204" pitchFamily="34" charset="0"/>
                          <a:cs typeface="Times New Roman" panose="02020603050405020304" pitchFamily="18" charset="0"/>
                        </a:rPr>
                        <a:t>Wrap 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6" name="Date Placeholder 2">
            <a:extLst>
              <a:ext uri="{FF2B5EF4-FFF2-40B4-BE49-F238E27FC236}">
                <a16:creationId xmlns:a16="http://schemas.microsoft.com/office/drawing/2014/main" id="{3A8F3B83-70B8-4ADD-BCFB-51FA8C1E3A17}"/>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Tree>
    <p:extLst>
      <p:ext uri="{BB962C8B-B14F-4D97-AF65-F5344CB8AC3E}">
        <p14:creationId xmlns:p14="http://schemas.microsoft.com/office/powerpoint/2010/main" val="2766686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088E43-B712-40B2-8EA0-44491245D7AC}"/>
              </a:ext>
            </a:extLst>
          </p:cNvPr>
          <p:cNvSpPr txBox="1">
            <a:spLocks/>
          </p:cNvSpPr>
          <p:nvPr/>
        </p:nvSpPr>
        <p:spPr>
          <a:xfrm>
            <a:off x="1123950" y="2286000"/>
            <a:ext cx="6896100" cy="1371600"/>
          </a:xfrm>
          <a:prstGeom prst="rect">
            <a:avLst/>
          </a:prstGeom>
        </p:spPr>
        <p:txBody>
          <a:bodyPr/>
          <a:lstStyle>
            <a:lvl1pPr algn="l" rtl="0" fontAlgn="base">
              <a:spcBef>
                <a:spcPct val="0"/>
              </a:spcBef>
              <a:spcAft>
                <a:spcPct val="0"/>
              </a:spcAft>
              <a:defRPr sz="28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eaLnBrk="1" hangingPunct="1"/>
            <a:r>
              <a:rPr lang="en-US" sz="3200" kern="0" dirty="0"/>
              <a:t>Program Introduction</a:t>
            </a:r>
          </a:p>
        </p:txBody>
      </p:sp>
      <p:sp>
        <p:nvSpPr>
          <p:cNvPr id="4" name="Date Placeholder 2">
            <a:extLst>
              <a:ext uri="{FF2B5EF4-FFF2-40B4-BE49-F238E27FC236}">
                <a16:creationId xmlns:a16="http://schemas.microsoft.com/office/drawing/2014/main" id="{7C0AC175-B3DF-431A-895B-89F064B96EF9}"/>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5" name="Footer Placeholder 4">
            <a:extLst>
              <a:ext uri="{FF2B5EF4-FFF2-40B4-BE49-F238E27FC236}">
                <a16:creationId xmlns:a16="http://schemas.microsoft.com/office/drawing/2014/main" id="{7DEA3D5A-DD46-4F5F-8911-CF341620E04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solidFill>
                  <a:srgbClr val="FFFFFF">
                    <a:lumMod val="65000"/>
                  </a:srgbClr>
                </a:solidFill>
              </a:rPr>
              <a:pPr/>
              <a:t>4</a:t>
            </a:fld>
            <a:endParaRPr lang="en-US" dirty="0">
              <a:solidFill>
                <a:srgbClr val="FFFFFF">
                  <a:lumMod val="65000"/>
                </a:srgbClr>
              </a:solidFill>
            </a:endParaRPr>
          </a:p>
        </p:txBody>
      </p:sp>
    </p:spTree>
    <p:extLst>
      <p:ext uri="{BB962C8B-B14F-4D97-AF65-F5344CB8AC3E}">
        <p14:creationId xmlns:p14="http://schemas.microsoft.com/office/powerpoint/2010/main" val="2626248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0D9632-9F3B-4759-BE43-FDE7A8202447}"/>
              </a:ext>
            </a:extLst>
          </p:cNvPr>
          <p:cNvSpPr>
            <a:spLocks noGrp="1"/>
          </p:cNvSpPr>
          <p:nvPr>
            <p:ph type="title"/>
          </p:nvPr>
        </p:nvSpPr>
        <p:spPr/>
        <p:txBody>
          <a:bodyPr/>
          <a:lstStyle/>
          <a:p>
            <a:r>
              <a:rPr lang="en-US" dirty="0"/>
              <a:t>Intro and Welcome</a:t>
            </a:r>
          </a:p>
        </p:txBody>
      </p:sp>
      <p:sp>
        <p:nvSpPr>
          <p:cNvPr id="5" name="Content Placeholder 4">
            <a:extLst>
              <a:ext uri="{FF2B5EF4-FFF2-40B4-BE49-F238E27FC236}">
                <a16:creationId xmlns:a16="http://schemas.microsoft.com/office/drawing/2014/main" id="{A11757D5-C431-4E59-A787-54C50C412824}"/>
              </a:ext>
            </a:extLst>
          </p:cNvPr>
          <p:cNvSpPr>
            <a:spLocks noGrp="1"/>
          </p:cNvSpPr>
          <p:nvPr>
            <p:ph idx="1"/>
          </p:nvPr>
        </p:nvSpPr>
        <p:spPr/>
        <p:txBody>
          <a:bodyPr/>
          <a:lstStyle/>
          <a:p>
            <a:r>
              <a:rPr lang="en-US" sz="1600" dirty="0">
                <a:solidFill>
                  <a:srgbClr val="1D1C1D"/>
                </a:solidFill>
              </a:rPr>
              <a:t>Welcome</a:t>
            </a:r>
          </a:p>
          <a:p>
            <a:r>
              <a:rPr lang="en-US" sz="1600" dirty="0">
                <a:solidFill>
                  <a:srgbClr val="1D1C1D"/>
                </a:solidFill>
              </a:rPr>
              <a:t>Why are we here? </a:t>
            </a:r>
          </a:p>
          <a:p>
            <a:pPr lvl="1"/>
            <a:r>
              <a:rPr lang="en-US" sz="1400" dirty="0">
                <a:solidFill>
                  <a:srgbClr val="1D1C1D"/>
                </a:solidFill>
              </a:rPr>
              <a:t>Context for Cohort and TIM</a:t>
            </a:r>
          </a:p>
          <a:p>
            <a:pPr lvl="1"/>
            <a:r>
              <a:rPr lang="en-US" sz="1400" dirty="0">
                <a:solidFill>
                  <a:srgbClr val="1D1C1D"/>
                </a:solidFill>
              </a:rPr>
              <a:t>What we know and don’t know</a:t>
            </a:r>
          </a:p>
          <a:p>
            <a:r>
              <a:rPr lang="en-US" sz="1600" dirty="0">
                <a:solidFill>
                  <a:srgbClr val="1D1C1D"/>
                </a:solidFill>
              </a:rPr>
              <a:t>How will this work? </a:t>
            </a:r>
          </a:p>
          <a:p>
            <a:pPr lvl="1"/>
            <a:r>
              <a:rPr lang="en-US" sz="1400" dirty="0">
                <a:solidFill>
                  <a:srgbClr val="1D1C1D"/>
                </a:solidFill>
              </a:rPr>
              <a:t>What you can expect to hear from us</a:t>
            </a:r>
          </a:p>
          <a:p>
            <a:pPr lvl="1"/>
            <a:r>
              <a:rPr lang="en-US" sz="1400" dirty="0">
                <a:solidFill>
                  <a:srgbClr val="1D1C1D"/>
                </a:solidFill>
              </a:rPr>
              <a:t>How you can participate – expectation of connected system later in the year</a:t>
            </a:r>
          </a:p>
          <a:p>
            <a:pPr lvl="1"/>
            <a:r>
              <a:rPr lang="en-US" sz="1400" dirty="0">
                <a:solidFill>
                  <a:srgbClr val="1D1C1D"/>
                </a:solidFill>
              </a:rPr>
              <a:t>Rules that govern the USS will be issued in May timeframe with the expectation of design onboarding in late Fall CY20</a:t>
            </a:r>
          </a:p>
          <a:p>
            <a:r>
              <a:rPr lang="en-US" sz="1600" dirty="0">
                <a:solidFill>
                  <a:srgbClr val="1D1C1D"/>
                </a:solidFill>
              </a:rPr>
              <a:t>Operating Norms </a:t>
            </a:r>
          </a:p>
          <a:p>
            <a:pPr lvl="1"/>
            <a:r>
              <a:rPr lang="en-US" sz="1400" dirty="0">
                <a:solidFill>
                  <a:srgbClr val="1D1C1D"/>
                </a:solidFill>
              </a:rPr>
              <a:t>Guidelines for the Cohort – Not Federal Advisory Committee Meeting (FACA);</a:t>
            </a:r>
          </a:p>
          <a:p>
            <a:pPr lvl="1"/>
            <a:r>
              <a:rPr lang="en-US" sz="1400" dirty="0">
                <a:solidFill>
                  <a:srgbClr val="1D1C1D"/>
                </a:solidFill>
              </a:rPr>
              <a:t>Not consensus making body – All ideas will be considered</a:t>
            </a:r>
          </a:p>
          <a:p>
            <a:pPr lvl="1"/>
            <a:r>
              <a:rPr lang="en-US" sz="1400" dirty="0">
                <a:solidFill>
                  <a:srgbClr val="1D1C1D"/>
                </a:solidFill>
              </a:rPr>
              <a:t>Operating norm – Express design and architecture ideas in the cohort and we will address as needed</a:t>
            </a:r>
          </a:p>
          <a:p>
            <a:r>
              <a:rPr lang="en-US" sz="1600" dirty="0">
                <a:solidFill>
                  <a:srgbClr val="1D1C1D"/>
                </a:solidFill>
              </a:rPr>
              <a:t>Operating Tempo</a:t>
            </a:r>
          </a:p>
          <a:p>
            <a:pPr lvl="1"/>
            <a:r>
              <a:rPr lang="en-US" sz="1400" dirty="0">
                <a:solidFill>
                  <a:srgbClr val="1D1C1D"/>
                </a:solidFill>
              </a:rPr>
              <a:t>Monthly meetings</a:t>
            </a:r>
          </a:p>
          <a:p>
            <a:pPr lvl="1"/>
            <a:r>
              <a:rPr lang="en-US" sz="1400" dirty="0">
                <a:solidFill>
                  <a:srgbClr val="1D1C1D"/>
                </a:solidFill>
              </a:rPr>
              <a:t>Locations</a:t>
            </a:r>
          </a:p>
          <a:p>
            <a:pPr lvl="1"/>
            <a:r>
              <a:rPr lang="en-US" sz="1400" dirty="0">
                <a:solidFill>
                  <a:srgbClr val="1D1C1D"/>
                </a:solidFill>
              </a:rPr>
              <a:t>Overall Schedule and expectations to participate</a:t>
            </a:r>
            <a:endParaRPr lang="en-US" sz="1400" dirty="0"/>
          </a:p>
        </p:txBody>
      </p:sp>
      <p:sp>
        <p:nvSpPr>
          <p:cNvPr id="3" name="Slide Number Placeholder 2">
            <a:extLst>
              <a:ext uri="{FF2B5EF4-FFF2-40B4-BE49-F238E27FC236}">
                <a16:creationId xmlns:a16="http://schemas.microsoft.com/office/drawing/2014/main" id="{72823C31-68D5-40E1-BFCD-61D8C9FD4B14}"/>
              </a:ext>
            </a:extLst>
          </p:cNvPr>
          <p:cNvSpPr>
            <a:spLocks noGrp="1"/>
          </p:cNvSpPr>
          <p:nvPr>
            <p:ph type="sldNum" sz="quarter" idx="12"/>
          </p:nvPr>
        </p:nvSpPr>
        <p:spPr/>
        <p:txBody>
          <a:bodyPr/>
          <a:lstStyle/>
          <a:p>
            <a:fld id="{8579F915-29B1-4ADF-B1F4-B9108899500C}" type="slidenum">
              <a:rPr lang="en-US" smtClean="0">
                <a:solidFill>
                  <a:srgbClr val="FFFFFF">
                    <a:lumMod val="65000"/>
                  </a:srgbClr>
                </a:solidFill>
              </a:rPr>
              <a:pPr/>
              <a:t>5</a:t>
            </a:fld>
            <a:endParaRPr lang="en-US" dirty="0">
              <a:solidFill>
                <a:srgbClr val="FFFFFF">
                  <a:lumMod val="65000"/>
                </a:srgbClr>
              </a:solidFill>
            </a:endParaRPr>
          </a:p>
        </p:txBody>
      </p:sp>
      <p:sp>
        <p:nvSpPr>
          <p:cNvPr id="6" name="Date Placeholder 2">
            <a:extLst>
              <a:ext uri="{FF2B5EF4-FFF2-40B4-BE49-F238E27FC236}">
                <a16:creationId xmlns:a16="http://schemas.microsoft.com/office/drawing/2014/main" id="{24E1128A-12D8-4721-A706-467364AC7D81}"/>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FC89C6DC-CCE6-4CEF-8B86-9FEFFBE5ADF2}"/>
              </a:ext>
            </a:extLst>
          </p:cNvPr>
          <p:cNvSpPr>
            <a:spLocks noGrp="1"/>
          </p:cNvSpPr>
          <p:nvPr>
            <p:ph type="ftr" sz="quarter" idx="11"/>
          </p:nvPr>
        </p:nvSpPr>
        <p:spPr>
          <a:xfrm>
            <a:off x="2196798" y="6248400"/>
            <a:ext cx="3289602" cy="325120"/>
          </a:xfrm>
        </p:spPr>
        <p:txBody>
          <a:bodyPr/>
          <a:lstStyle/>
          <a:p>
            <a:r>
              <a:rPr lang="en-US" dirty="0"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20846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31424-0144-4C91-BB3E-BE7060115FA2}"/>
              </a:ext>
            </a:extLst>
          </p:cNvPr>
          <p:cNvSpPr>
            <a:spLocks noGrp="1"/>
          </p:cNvSpPr>
          <p:nvPr>
            <p:ph type="title"/>
          </p:nvPr>
        </p:nvSpPr>
        <p:spPr/>
        <p:txBody>
          <a:bodyPr/>
          <a:lstStyle/>
          <a:p>
            <a:r>
              <a:rPr lang="en-US" dirty="0"/>
              <a:t>Cohort Members – Please Introduce Yourselves!</a:t>
            </a:r>
          </a:p>
        </p:txBody>
      </p:sp>
      <p:sp>
        <p:nvSpPr>
          <p:cNvPr id="3" name="Content Placeholder 2">
            <a:extLst>
              <a:ext uri="{FF2B5EF4-FFF2-40B4-BE49-F238E27FC236}">
                <a16:creationId xmlns:a16="http://schemas.microsoft.com/office/drawing/2014/main" id="{F2FCA40A-D427-48AF-8889-64630BE03B57}"/>
              </a:ext>
            </a:extLst>
          </p:cNvPr>
          <p:cNvSpPr>
            <a:spLocks noGrp="1"/>
          </p:cNvSpPr>
          <p:nvPr>
            <p:ph idx="1"/>
          </p:nvPr>
        </p:nvSpPr>
        <p:spPr/>
        <p:txBody>
          <a:bodyPr/>
          <a:lstStyle/>
          <a:p>
            <a:r>
              <a:rPr lang="en-US" sz="2400" b="0" dirty="0"/>
              <a:t>What does your organization do? </a:t>
            </a:r>
          </a:p>
          <a:p>
            <a:r>
              <a:rPr lang="en-US" sz="2400" b="0" dirty="0"/>
              <a:t>Who are your representatives?</a:t>
            </a:r>
          </a:p>
          <a:p>
            <a:r>
              <a:rPr lang="en-US" sz="2400" b="0" dirty="0"/>
              <a:t>What is your anticipated role in Remote ID?</a:t>
            </a:r>
          </a:p>
          <a:p>
            <a:r>
              <a:rPr lang="en-US" sz="2400" b="0" dirty="0"/>
              <a:t>What does your organization expect to get out of cohort involvement?</a:t>
            </a:r>
          </a:p>
          <a:p>
            <a:endParaRPr lang="en-US" sz="2400" dirty="0"/>
          </a:p>
        </p:txBody>
      </p:sp>
      <p:sp>
        <p:nvSpPr>
          <p:cNvPr id="5" name="Slide Number Placeholder 4">
            <a:extLst>
              <a:ext uri="{FF2B5EF4-FFF2-40B4-BE49-F238E27FC236}">
                <a16:creationId xmlns:a16="http://schemas.microsoft.com/office/drawing/2014/main" id="{3DC06710-2589-442B-968E-9F68964B0585}"/>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6</a:t>
            </a:fld>
            <a:endParaRPr lang="en-US" dirty="0">
              <a:solidFill>
                <a:srgbClr val="FFFFFF">
                  <a:lumMod val="65000"/>
                </a:srgbClr>
              </a:solidFill>
            </a:endParaRPr>
          </a:p>
        </p:txBody>
      </p:sp>
      <p:sp>
        <p:nvSpPr>
          <p:cNvPr id="6" name="Footer Placeholder 4">
            <a:extLst>
              <a:ext uri="{FF2B5EF4-FFF2-40B4-BE49-F238E27FC236}">
                <a16:creationId xmlns:a16="http://schemas.microsoft.com/office/drawing/2014/main" id="{27301FA1-F817-4C59-9EF3-B121A17E8BE6}"/>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7" name="Date Placeholder 2">
            <a:extLst>
              <a:ext uri="{FF2B5EF4-FFF2-40B4-BE49-F238E27FC236}">
                <a16:creationId xmlns:a16="http://schemas.microsoft.com/office/drawing/2014/main" id="{1D71ECC3-0EF5-42F1-A2E2-DAAE574326AD}"/>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Tree>
    <p:extLst>
      <p:ext uri="{BB962C8B-B14F-4D97-AF65-F5344CB8AC3E}">
        <p14:creationId xmlns:p14="http://schemas.microsoft.com/office/powerpoint/2010/main" val="93796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088E43-B712-40B2-8EA0-44491245D7AC}"/>
              </a:ext>
            </a:extLst>
          </p:cNvPr>
          <p:cNvSpPr txBox="1">
            <a:spLocks/>
          </p:cNvSpPr>
          <p:nvPr/>
        </p:nvSpPr>
        <p:spPr>
          <a:xfrm>
            <a:off x="1066800" y="2209800"/>
            <a:ext cx="6896100" cy="1371600"/>
          </a:xfrm>
          <a:prstGeom prst="rect">
            <a:avLst/>
          </a:prstGeom>
        </p:spPr>
        <p:txBody>
          <a:bodyPr/>
          <a:lstStyle>
            <a:lvl1pPr algn="l" rtl="0" fontAlgn="base">
              <a:spcBef>
                <a:spcPct val="0"/>
              </a:spcBef>
              <a:spcAft>
                <a:spcPct val="0"/>
              </a:spcAft>
              <a:defRPr sz="28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eaLnBrk="1" hangingPunct="1"/>
            <a:r>
              <a:rPr lang="en-US" sz="3200" kern="0" dirty="0"/>
              <a:t>Concept of Use </a:t>
            </a:r>
          </a:p>
          <a:p>
            <a:pPr algn="ctr" eaLnBrk="1" hangingPunct="1"/>
            <a:r>
              <a:rPr lang="en-US" sz="3200" kern="0" dirty="0"/>
              <a:t>Review for the Cohort</a:t>
            </a:r>
          </a:p>
        </p:txBody>
      </p:sp>
      <p:sp>
        <p:nvSpPr>
          <p:cNvPr id="4" name="Date Placeholder 2">
            <a:extLst>
              <a:ext uri="{FF2B5EF4-FFF2-40B4-BE49-F238E27FC236}">
                <a16:creationId xmlns:a16="http://schemas.microsoft.com/office/drawing/2014/main" id="{7C0AC175-B3DF-431A-895B-89F064B96EF9}"/>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5" name="Footer Placeholder 4">
            <a:extLst>
              <a:ext uri="{FF2B5EF4-FFF2-40B4-BE49-F238E27FC236}">
                <a16:creationId xmlns:a16="http://schemas.microsoft.com/office/drawing/2014/main" id="{7DEA3D5A-DD46-4F5F-8911-CF341620E04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solidFill>
                  <a:srgbClr val="FFFFFF">
                    <a:lumMod val="65000"/>
                  </a:srgbClr>
                </a:solidFill>
              </a:rPr>
              <a:pPr/>
              <a:t>7</a:t>
            </a:fld>
            <a:endParaRPr lang="en-US" dirty="0">
              <a:solidFill>
                <a:srgbClr val="FFFFFF">
                  <a:lumMod val="65000"/>
                </a:srgbClr>
              </a:solidFill>
            </a:endParaRPr>
          </a:p>
        </p:txBody>
      </p:sp>
    </p:spTree>
    <p:extLst>
      <p:ext uri="{BB962C8B-B14F-4D97-AF65-F5344CB8AC3E}">
        <p14:creationId xmlns:p14="http://schemas.microsoft.com/office/powerpoint/2010/main" val="3679141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34998-3187-43A2-877E-D03DD8CAB2DE}"/>
              </a:ext>
            </a:extLst>
          </p:cNvPr>
          <p:cNvSpPr>
            <a:spLocks noGrp="1"/>
          </p:cNvSpPr>
          <p:nvPr>
            <p:ph type="title"/>
          </p:nvPr>
        </p:nvSpPr>
        <p:spPr/>
        <p:txBody>
          <a:bodyPr/>
          <a:lstStyle/>
          <a:p>
            <a:r>
              <a:rPr lang="en-US" dirty="0"/>
              <a:t>Remote ID Intermediaries (</a:t>
            </a:r>
            <a:r>
              <a:rPr lang="en-US" dirty="0" err="1"/>
              <a:t>ConUse</a:t>
            </a:r>
            <a:r>
              <a:rPr lang="en-US" dirty="0"/>
              <a:t>)</a:t>
            </a:r>
          </a:p>
        </p:txBody>
      </p:sp>
      <p:sp>
        <p:nvSpPr>
          <p:cNvPr id="5" name="Slide Number Placeholder 4">
            <a:extLst>
              <a:ext uri="{FF2B5EF4-FFF2-40B4-BE49-F238E27FC236}">
                <a16:creationId xmlns:a16="http://schemas.microsoft.com/office/drawing/2014/main" id="{3BE69A80-5AAD-4F51-9DC3-26E0C9790E48}"/>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8</a:t>
            </a:fld>
            <a:endParaRPr lang="en-US" dirty="0">
              <a:solidFill>
                <a:srgbClr val="FFFFFF">
                  <a:lumMod val="65000"/>
                </a:srgbClr>
              </a:solidFill>
            </a:endParaRPr>
          </a:p>
        </p:txBody>
      </p:sp>
      <p:pic>
        <p:nvPicPr>
          <p:cNvPr id="6" name="Picture 5">
            <a:extLst>
              <a:ext uri="{FF2B5EF4-FFF2-40B4-BE49-F238E27FC236}">
                <a16:creationId xmlns:a16="http://schemas.microsoft.com/office/drawing/2014/main" id="{A46A7465-406C-4B40-B26D-51F5FD7173DF}"/>
              </a:ext>
            </a:extLst>
          </p:cNvPr>
          <p:cNvPicPr>
            <a:picLocks noChangeAspect="1"/>
          </p:cNvPicPr>
          <p:nvPr/>
        </p:nvPicPr>
        <p:blipFill>
          <a:blip r:embed="rId3"/>
          <a:stretch>
            <a:fillRect/>
          </a:stretch>
        </p:blipFill>
        <p:spPr>
          <a:xfrm>
            <a:off x="428625" y="2240128"/>
            <a:ext cx="8352687" cy="2712872"/>
          </a:xfrm>
          <a:prstGeom prst="rect">
            <a:avLst/>
          </a:prstGeom>
        </p:spPr>
      </p:pic>
      <p:sp>
        <p:nvSpPr>
          <p:cNvPr id="7" name="Oval 6">
            <a:extLst>
              <a:ext uri="{FF2B5EF4-FFF2-40B4-BE49-F238E27FC236}">
                <a16:creationId xmlns:a16="http://schemas.microsoft.com/office/drawing/2014/main" id="{D4B9E472-93D4-4D03-BADE-8072F670269F}"/>
              </a:ext>
            </a:extLst>
          </p:cNvPr>
          <p:cNvSpPr/>
          <p:nvPr/>
        </p:nvSpPr>
        <p:spPr bwMode="auto">
          <a:xfrm>
            <a:off x="4191000" y="2362200"/>
            <a:ext cx="1447800" cy="1143000"/>
          </a:xfrm>
          <a:prstGeom prst="ellipse">
            <a:avLst/>
          </a:prstGeom>
          <a:noFill/>
          <a:ln w="50800">
            <a:solidFill>
              <a:srgbClr val="FFC000">
                <a:alpha val="50000"/>
              </a:srgbClr>
            </a:solidFill>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TextBox 7">
            <a:extLst>
              <a:ext uri="{FF2B5EF4-FFF2-40B4-BE49-F238E27FC236}">
                <a16:creationId xmlns:a16="http://schemas.microsoft.com/office/drawing/2014/main" id="{14D5E50E-D067-42D4-BF47-E730245AD663}"/>
              </a:ext>
            </a:extLst>
          </p:cNvPr>
          <p:cNvSpPr txBox="1"/>
          <p:nvPr/>
        </p:nvSpPr>
        <p:spPr bwMode="auto">
          <a:xfrm>
            <a:off x="6019800" y="1471136"/>
            <a:ext cx="2779031"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400" b="1" dirty="0"/>
              <a:t>Focus of Cohort:</a:t>
            </a:r>
          </a:p>
          <a:p>
            <a:pPr>
              <a:buFontTx/>
              <a:buNone/>
            </a:pPr>
            <a:r>
              <a:rPr lang="en-US" sz="1400" b="1" dirty="0"/>
              <a:t>Network Remote ID Data Exchange</a:t>
            </a:r>
          </a:p>
          <a:p>
            <a:pPr>
              <a:buFontTx/>
              <a:buNone/>
            </a:pPr>
            <a:r>
              <a:rPr lang="en-US" sz="1400" b="1" dirty="0"/>
              <a:t>(</a:t>
            </a:r>
            <a:r>
              <a:rPr lang="en-US" sz="1400" b="1" dirty="0" err="1"/>
              <a:t>RIDEx</a:t>
            </a:r>
            <a:r>
              <a:rPr lang="en-US" sz="1400" b="1" dirty="0"/>
              <a:t>)</a:t>
            </a:r>
            <a:endParaRPr lang="en-US" sz="1200" b="1" dirty="0"/>
          </a:p>
        </p:txBody>
      </p:sp>
      <p:cxnSp>
        <p:nvCxnSpPr>
          <p:cNvPr id="10" name="Straight Connector 9">
            <a:extLst>
              <a:ext uri="{FF2B5EF4-FFF2-40B4-BE49-F238E27FC236}">
                <a16:creationId xmlns:a16="http://schemas.microsoft.com/office/drawing/2014/main" id="{67C4F68F-38FA-4AD8-A8B3-753FCFECC836}"/>
              </a:ext>
            </a:extLst>
          </p:cNvPr>
          <p:cNvCxnSpPr>
            <a:cxnSpLocks/>
            <a:stCxn id="7" idx="7"/>
            <a:endCxn id="8" idx="1"/>
          </p:cNvCxnSpPr>
          <p:nvPr/>
        </p:nvCxnSpPr>
        <p:spPr bwMode="auto">
          <a:xfrm flipV="1">
            <a:off x="5426775" y="1840468"/>
            <a:ext cx="593025" cy="689120"/>
          </a:xfrm>
          <a:prstGeom prst="line">
            <a:avLst/>
          </a:prstGeom>
          <a:ln/>
        </p:spPr>
        <p:style>
          <a:lnRef idx="1">
            <a:schemeClr val="dk1"/>
          </a:lnRef>
          <a:fillRef idx="0">
            <a:schemeClr val="dk1"/>
          </a:fillRef>
          <a:effectRef idx="0">
            <a:schemeClr val="dk1"/>
          </a:effectRef>
          <a:fontRef idx="minor">
            <a:schemeClr val="tx1"/>
          </a:fontRef>
        </p:style>
      </p:cxnSp>
      <p:sp>
        <p:nvSpPr>
          <p:cNvPr id="13" name="Oval 12">
            <a:extLst>
              <a:ext uri="{FF2B5EF4-FFF2-40B4-BE49-F238E27FC236}">
                <a16:creationId xmlns:a16="http://schemas.microsoft.com/office/drawing/2014/main" id="{96C3DF01-F859-48F5-AE21-9A987509CADD}"/>
              </a:ext>
            </a:extLst>
          </p:cNvPr>
          <p:cNvSpPr/>
          <p:nvPr/>
        </p:nvSpPr>
        <p:spPr bwMode="auto">
          <a:xfrm>
            <a:off x="1905000" y="1978223"/>
            <a:ext cx="4196498" cy="2517577"/>
          </a:xfrm>
          <a:prstGeom prst="ellipse">
            <a:avLst/>
          </a:prstGeom>
          <a:noFill/>
          <a:ln w="50800">
            <a:solidFill>
              <a:srgbClr val="FFFF00">
                <a:alpha val="40000"/>
              </a:srgbClr>
            </a:solidFill>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4" name="TextBox 13">
            <a:extLst>
              <a:ext uri="{FF2B5EF4-FFF2-40B4-BE49-F238E27FC236}">
                <a16:creationId xmlns:a16="http://schemas.microsoft.com/office/drawing/2014/main" id="{00463334-5969-4A04-88C6-102B99639FBA}"/>
              </a:ext>
            </a:extLst>
          </p:cNvPr>
          <p:cNvSpPr txBox="1"/>
          <p:nvPr/>
        </p:nvSpPr>
        <p:spPr bwMode="auto">
          <a:xfrm>
            <a:off x="304800" y="4495800"/>
            <a:ext cx="149733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400" b="1" dirty="0">
                <a:solidFill>
                  <a:schemeClr val="tx1">
                    <a:lumMod val="50000"/>
                    <a:lumOff val="50000"/>
                  </a:schemeClr>
                </a:solidFill>
              </a:rPr>
              <a:t>Related to Cohort</a:t>
            </a:r>
            <a:endParaRPr lang="en-US" sz="1200" b="1" dirty="0">
              <a:solidFill>
                <a:schemeClr val="tx1">
                  <a:lumMod val="50000"/>
                  <a:lumOff val="50000"/>
                </a:schemeClr>
              </a:solidFill>
            </a:endParaRPr>
          </a:p>
        </p:txBody>
      </p:sp>
      <p:cxnSp>
        <p:nvCxnSpPr>
          <p:cNvPr id="15" name="Straight Connector 14">
            <a:extLst>
              <a:ext uri="{FF2B5EF4-FFF2-40B4-BE49-F238E27FC236}">
                <a16:creationId xmlns:a16="http://schemas.microsoft.com/office/drawing/2014/main" id="{D9870C35-0040-49C7-884F-3720744F1DD0}"/>
              </a:ext>
            </a:extLst>
          </p:cNvPr>
          <p:cNvCxnSpPr>
            <a:cxnSpLocks/>
            <a:stCxn id="13" idx="3"/>
            <a:endCxn id="14" idx="3"/>
          </p:cNvCxnSpPr>
          <p:nvPr/>
        </p:nvCxnSpPr>
        <p:spPr bwMode="auto">
          <a:xfrm flipH="1">
            <a:off x="1802133" y="4127109"/>
            <a:ext cx="717430" cy="522580"/>
          </a:xfrm>
          <a:prstGeom prst="line">
            <a:avLst/>
          </a:prstGeom>
          <a:ln>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Date Placeholder 2">
            <a:extLst>
              <a:ext uri="{FF2B5EF4-FFF2-40B4-BE49-F238E27FC236}">
                <a16:creationId xmlns:a16="http://schemas.microsoft.com/office/drawing/2014/main" id="{FE4505BA-C455-4053-B4CB-AB9B7B02573E}"/>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16" name="Footer Placeholder 4">
            <a:extLst>
              <a:ext uri="{FF2B5EF4-FFF2-40B4-BE49-F238E27FC236}">
                <a16:creationId xmlns:a16="http://schemas.microsoft.com/office/drawing/2014/main" id="{5CBEFD4A-674C-44AA-9495-5BA1F872FCDA}"/>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153361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3"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CF94D-7030-401C-9165-E209D9ED57AB}"/>
              </a:ext>
            </a:extLst>
          </p:cNvPr>
          <p:cNvSpPr>
            <a:spLocks noGrp="1"/>
          </p:cNvSpPr>
          <p:nvPr>
            <p:ph type="title"/>
          </p:nvPr>
        </p:nvSpPr>
        <p:spPr/>
        <p:txBody>
          <a:bodyPr/>
          <a:lstStyle/>
          <a:p>
            <a:r>
              <a:rPr lang="en-US" dirty="0"/>
              <a:t>Scenarios (Section 6)</a:t>
            </a:r>
          </a:p>
        </p:txBody>
      </p:sp>
      <p:sp>
        <p:nvSpPr>
          <p:cNvPr id="3" name="Content Placeholder 2">
            <a:extLst>
              <a:ext uri="{FF2B5EF4-FFF2-40B4-BE49-F238E27FC236}">
                <a16:creationId xmlns:a16="http://schemas.microsoft.com/office/drawing/2014/main" id="{5DC957C0-1BFE-47B0-9B26-0181EE64F20B}"/>
              </a:ext>
            </a:extLst>
          </p:cNvPr>
          <p:cNvSpPr>
            <a:spLocks noGrp="1"/>
          </p:cNvSpPr>
          <p:nvPr>
            <p:ph idx="1"/>
          </p:nvPr>
        </p:nvSpPr>
        <p:spPr>
          <a:xfrm>
            <a:off x="628650" y="1143000"/>
            <a:ext cx="7886700" cy="4346972"/>
          </a:xfrm>
        </p:spPr>
        <p:txBody>
          <a:bodyPr>
            <a:noAutofit/>
          </a:bodyPr>
          <a:lstStyle/>
          <a:p>
            <a:r>
              <a:rPr lang="en-US" sz="2000" dirty="0"/>
              <a:t>Parts of the scenarios involve </a:t>
            </a:r>
            <a:r>
              <a:rPr lang="en-US" sz="2000" dirty="0" err="1"/>
              <a:t>RIDEx</a:t>
            </a:r>
            <a:r>
              <a:rPr lang="en-US" sz="2000" dirty="0"/>
              <a:t> capabilities:</a:t>
            </a:r>
          </a:p>
          <a:p>
            <a:pPr lvl="1"/>
            <a:r>
              <a:rPr lang="en-US" sz="1800" dirty="0"/>
              <a:t>Network Remote ID via USS</a:t>
            </a:r>
          </a:p>
          <a:p>
            <a:pPr lvl="1"/>
            <a:r>
              <a:rPr lang="en-US" sz="1800" dirty="0"/>
              <a:t>Remote ID capability in the near term</a:t>
            </a:r>
          </a:p>
          <a:p>
            <a:pPr lvl="1"/>
            <a:r>
              <a:rPr lang="en-US" sz="1800" dirty="0"/>
              <a:t>Failover / roaming</a:t>
            </a:r>
          </a:p>
          <a:p>
            <a:r>
              <a:rPr lang="en-US" sz="2000" dirty="0"/>
              <a:t>Not all points relate to </a:t>
            </a:r>
            <a:r>
              <a:rPr lang="en-US" sz="2000" dirty="0" err="1"/>
              <a:t>RIDEx</a:t>
            </a:r>
            <a:r>
              <a:rPr lang="en-US" sz="2000" dirty="0"/>
              <a:t>:</a:t>
            </a:r>
          </a:p>
          <a:p>
            <a:pPr lvl="1"/>
            <a:r>
              <a:rPr lang="en-US" sz="1800" dirty="0"/>
              <a:t>Broadcast</a:t>
            </a:r>
          </a:p>
          <a:p>
            <a:pPr lvl="1"/>
            <a:r>
              <a:rPr lang="en-US" sz="1800" dirty="0"/>
              <a:t>Public access </a:t>
            </a:r>
          </a:p>
          <a:p>
            <a:pPr lvl="1"/>
            <a:r>
              <a:rPr lang="en-US" sz="1800" dirty="0"/>
              <a:t>Government use of data</a:t>
            </a:r>
          </a:p>
          <a:p>
            <a:r>
              <a:rPr lang="en-US" sz="2000" dirty="0"/>
              <a:t>Scenario 6.1 applies through “Bravo”</a:t>
            </a:r>
          </a:p>
          <a:p>
            <a:r>
              <a:rPr lang="en-US" sz="2000" dirty="0"/>
              <a:t>Scenario 6.2 only the first paragraph is relevant to </a:t>
            </a:r>
            <a:r>
              <a:rPr lang="en-US" sz="2000" dirty="0" err="1"/>
              <a:t>RIDEx</a:t>
            </a:r>
            <a:endParaRPr lang="en-US" sz="2000" dirty="0"/>
          </a:p>
          <a:p>
            <a:r>
              <a:rPr lang="en-US" sz="2000" dirty="0"/>
              <a:t>(Read through relevant parts of scenarios &amp; discuss)</a:t>
            </a:r>
          </a:p>
        </p:txBody>
      </p:sp>
      <p:sp>
        <p:nvSpPr>
          <p:cNvPr id="5" name="Slide Number Placeholder 4">
            <a:extLst>
              <a:ext uri="{FF2B5EF4-FFF2-40B4-BE49-F238E27FC236}">
                <a16:creationId xmlns:a16="http://schemas.microsoft.com/office/drawing/2014/main" id="{CE4B4504-5241-4620-9AC4-C085065F0A3F}"/>
              </a:ext>
            </a:extLst>
          </p:cNvPr>
          <p:cNvSpPr>
            <a:spLocks noGrp="1"/>
          </p:cNvSpPr>
          <p:nvPr>
            <p:ph type="sldNum" sz="quarter" idx="12"/>
          </p:nvPr>
        </p:nvSpPr>
        <p:spPr/>
        <p:txBody>
          <a:bodyPr/>
          <a:lstStyle/>
          <a:p>
            <a:fld id="{40DEE7EF-22A0-420B-9457-EE30CD5F62FB}" type="slidenum">
              <a:rPr lang="en-US" smtClean="0"/>
              <a:t>9</a:t>
            </a:fld>
            <a:endParaRPr lang="en-US"/>
          </a:p>
        </p:txBody>
      </p:sp>
      <p:sp>
        <p:nvSpPr>
          <p:cNvPr id="6" name="Date Placeholder 2">
            <a:extLst>
              <a:ext uri="{FF2B5EF4-FFF2-40B4-BE49-F238E27FC236}">
                <a16:creationId xmlns:a16="http://schemas.microsoft.com/office/drawing/2014/main" id="{63709F49-1234-41BD-A4A4-7BDB6CA57CCE}"/>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147F9CA7-EA2F-4BD2-A9E0-A14FFAB5937A}"/>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363078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CF94D-7030-401C-9165-E209D9ED57AB}"/>
              </a:ext>
            </a:extLst>
          </p:cNvPr>
          <p:cNvSpPr>
            <a:spLocks noGrp="1"/>
          </p:cNvSpPr>
          <p:nvPr>
            <p:ph type="title"/>
          </p:nvPr>
        </p:nvSpPr>
        <p:spPr/>
        <p:txBody>
          <a:bodyPr/>
          <a:lstStyle/>
          <a:p>
            <a:r>
              <a:rPr lang="en-US" dirty="0"/>
              <a:t>RID Networking (5.4)</a:t>
            </a:r>
          </a:p>
        </p:txBody>
      </p:sp>
      <p:sp>
        <p:nvSpPr>
          <p:cNvPr id="3" name="Content Placeholder 2">
            <a:extLst>
              <a:ext uri="{FF2B5EF4-FFF2-40B4-BE49-F238E27FC236}">
                <a16:creationId xmlns:a16="http://schemas.microsoft.com/office/drawing/2014/main" id="{5DC957C0-1BFE-47B0-9B26-0181EE64F20B}"/>
              </a:ext>
            </a:extLst>
          </p:cNvPr>
          <p:cNvSpPr>
            <a:spLocks noGrp="1"/>
          </p:cNvSpPr>
          <p:nvPr>
            <p:ph idx="1"/>
          </p:nvPr>
        </p:nvSpPr>
        <p:spPr/>
        <p:txBody>
          <a:bodyPr>
            <a:noAutofit/>
          </a:bodyPr>
          <a:lstStyle/>
          <a:p>
            <a:pPr marL="0" indent="0">
              <a:buNone/>
            </a:pPr>
            <a:r>
              <a:rPr lang="en-US" sz="2000" dirty="0"/>
              <a:t>Network Remote ID is Internet-Based</a:t>
            </a:r>
          </a:p>
          <a:p>
            <a:pPr lvl="1">
              <a:buFont typeface="Arial" panose="020B0604020202020204" pitchFamily="34" charset="0"/>
              <a:buChar char="•"/>
            </a:pPr>
            <a:r>
              <a:rPr lang="en-US" sz="1800" dirty="0"/>
              <a:t>USS must offer services on the internet </a:t>
            </a:r>
          </a:p>
          <a:p>
            <a:pPr lvl="1">
              <a:buFont typeface="Arial" panose="020B0604020202020204" pitchFamily="34" charset="0"/>
              <a:buChar char="•"/>
            </a:pPr>
            <a:r>
              <a:rPr lang="en-US" sz="1800" dirty="0"/>
              <a:t>FAA is flexible on other details of UAS networking</a:t>
            </a:r>
            <a:br>
              <a:rPr lang="en-US" sz="1800" dirty="0"/>
            </a:br>
            <a:r>
              <a:rPr lang="en-US" sz="1800" dirty="0"/>
              <a:t>(Use existing mobile data plan? Special hardware/plans? etc.)</a:t>
            </a:r>
          </a:p>
          <a:p>
            <a:pPr marL="0" indent="0">
              <a:buNone/>
            </a:pPr>
            <a:r>
              <a:rPr lang="en-US" sz="2000" dirty="0"/>
              <a:t>“Phone on a controller” seems like the likely first configuration</a:t>
            </a:r>
          </a:p>
          <a:p>
            <a:pPr marL="0" indent="0">
              <a:buNone/>
            </a:pPr>
            <a:r>
              <a:rPr lang="en-US" sz="2000" dirty="0"/>
              <a:t>“Phone on a drone” could also work within </a:t>
            </a:r>
            <a:r>
              <a:rPr lang="en-US" sz="2000" dirty="0" err="1"/>
              <a:t>RIDEx</a:t>
            </a:r>
            <a:r>
              <a:rPr lang="en-US" sz="2000" dirty="0"/>
              <a:t> v1</a:t>
            </a:r>
          </a:p>
        </p:txBody>
      </p:sp>
      <p:sp>
        <p:nvSpPr>
          <p:cNvPr id="5" name="Slide Number Placeholder 4">
            <a:extLst>
              <a:ext uri="{FF2B5EF4-FFF2-40B4-BE49-F238E27FC236}">
                <a16:creationId xmlns:a16="http://schemas.microsoft.com/office/drawing/2014/main" id="{CE4B4504-5241-4620-9AC4-C085065F0A3F}"/>
              </a:ext>
            </a:extLst>
          </p:cNvPr>
          <p:cNvSpPr>
            <a:spLocks noGrp="1"/>
          </p:cNvSpPr>
          <p:nvPr>
            <p:ph type="sldNum" sz="quarter" idx="12"/>
          </p:nvPr>
        </p:nvSpPr>
        <p:spPr/>
        <p:txBody>
          <a:bodyPr/>
          <a:lstStyle/>
          <a:p>
            <a:fld id="{40DEE7EF-22A0-420B-9457-EE30CD5F62FB}" type="slidenum">
              <a:rPr lang="en-US" smtClean="0"/>
              <a:t>10</a:t>
            </a:fld>
            <a:endParaRPr lang="en-US"/>
          </a:p>
        </p:txBody>
      </p:sp>
      <p:sp>
        <p:nvSpPr>
          <p:cNvPr id="6" name="Date Placeholder 2">
            <a:extLst>
              <a:ext uri="{FF2B5EF4-FFF2-40B4-BE49-F238E27FC236}">
                <a16:creationId xmlns:a16="http://schemas.microsoft.com/office/drawing/2014/main" id="{95FF09BE-4BC3-417F-809E-991F6E1AC9BE}"/>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932B4D3D-FA16-4F00-9D9D-B620D3A0B1FE}"/>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24841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CF94D-7030-401C-9165-E209D9ED57AB}"/>
              </a:ext>
            </a:extLst>
          </p:cNvPr>
          <p:cNvSpPr>
            <a:spLocks noGrp="1"/>
          </p:cNvSpPr>
          <p:nvPr>
            <p:ph type="title"/>
          </p:nvPr>
        </p:nvSpPr>
        <p:spPr/>
        <p:txBody>
          <a:bodyPr/>
          <a:lstStyle/>
          <a:p>
            <a:r>
              <a:rPr lang="en-US" dirty="0"/>
              <a:t>Data Exchanges (5.7): USS-FAA</a:t>
            </a:r>
          </a:p>
        </p:txBody>
      </p:sp>
      <p:sp>
        <p:nvSpPr>
          <p:cNvPr id="3" name="Content Placeholder 2">
            <a:extLst>
              <a:ext uri="{FF2B5EF4-FFF2-40B4-BE49-F238E27FC236}">
                <a16:creationId xmlns:a16="http://schemas.microsoft.com/office/drawing/2014/main" id="{5DC957C0-1BFE-47B0-9B26-0181EE64F20B}"/>
              </a:ext>
            </a:extLst>
          </p:cNvPr>
          <p:cNvSpPr>
            <a:spLocks noGrp="1"/>
          </p:cNvSpPr>
          <p:nvPr>
            <p:ph idx="1"/>
          </p:nvPr>
        </p:nvSpPr>
        <p:spPr>
          <a:xfrm>
            <a:off x="628650" y="990600"/>
            <a:ext cx="7886700" cy="4499373"/>
          </a:xfrm>
        </p:spPr>
        <p:txBody>
          <a:bodyPr>
            <a:noAutofit/>
          </a:bodyPr>
          <a:lstStyle/>
          <a:p>
            <a:pPr marL="0" indent="0">
              <a:buNone/>
            </a:pPr>
            <a:r>
              <a:rPr lang="en-US" sz="1800" dirty="0" err="1"/>
              <a:t>RIDEx</a:t>
            </a:r>
            <a:r>
              <a:rPr lang="en-US" sz="1800" dirty="0"/>
              <a:t> 2020 = Baseline Streams and minimal monitoring </a:t>
            </a:r>
            <a:r>
              <a:rPr lang="en-US" sz="1800" i="1" dirty="0"/>
              <a:t>only</a:t>
            </a:r>
            <a:endParaRPr lang="en-US" sz="1800" dirty="0"/>
          </a:p>
          <a:p>
            <a:pPr marL="0" indent="0">
              <a:buNone/>
            </a:pPr>
            <a:r>
              <a:rPr lang="en-US" sz="1800" dirty="0"/>
              <a:t>Major USS-FAA characteristics:</a:t>
            </a:r>
          </a:p>
          <a:p>
            <a:pPr lvl="1">
              <a:buFont typeface="Arial" panose="020B0604020202020204" pitchFamily="34" charset="0"/>
              <a:buChar char="•"/>
            </a:pPr>
            <a:r>
              <a:rPr lang="en-US" sz="1600" dirty="0"/>
              <a:t>FAA cloud infrastructure hosting Remote ID services </a:t>
            </a:r>
          </a:p>
          <a:p>
            <a:pPr lvl="1">
              <a:buFont typeface="Arial" panose="020B0604020202020204" pitchFamily="34" charset="0"/>
              <a:buChar char="•"/>
            </a:pPr>
            <a:r>
              <a:rPr lang="en-US" sz="1600" dirty="0"/>
              <a:t>Online USS systems </a:t>
            </a:r>
          </a:p>
          <a:p>
            <a:pPr lvl="1">
              <a:buFont typeface="Arial" panose="020B0604020202020204" pitchFamily="34" charset="0"/>
              <a:buChar char="•"/>
            </a:pPr>
            <a:r>
              <a:rPr lang="en-US" sz="1600" dirty="0"/>
              <a:t>Industry-standard, secure interfaces </a:t>
            </a:r>
          </a:p>
          <a:p>
            <a:pPr lvl="1">
              <a:buFont typeface="Arial" panose="020B0604020202020204" pitchFamily="34" charset="0"/>
              <a:buChar char="•"/>
            </a:pPr>
            <a:r>
              <a:rPr lang="en-US" sz="1600" dirty="0"/>
              <a:t>24/7 availability with backups and redundancies </a:t>
            </a:r>
          </a:p>
          <a:p>
            <a:pPr lvl="1">
              <a:buFont typeface="Arial" panose="020B0604020202020204" pitchFamily="34" charset="0"/>
              <a:buChar char="•"/>
            </a:pPr>
            <a:r>
              <a:rPr lang="en-US" sz="1600" dirty="0"/>
              <a:t>Automation of nominal processes </a:t>
            </a:r>
          </a:p>
          <a:p>
            <a:pPr lvl="1">
              <a:buFont typeface="Arial" panose="020B0604020202020204" pitchFamily="34" charset="0"/>
              <a:buChar char="•"/>
            </a:pPr>
            <a:r>
              <a:rPr lang="en-US" sz="1600" dirty="0"/>
              <a:t>Authentication and credentials administered by the FAA </a:t>
            </a:r>
          </a:p>
          <a:p>
            <a:pPr marL="0" indent="0">
              <a:buNone/>
            </a:pPr>
            <a:r>
              <a:rPr lang="en-US" sz="1800" dirty="0"/>
              <a:t>Baseline Streams rationale:</a:t>
            </a:r>
          </a:p>
          <a:p>
            <a:pPr lvl="1">
              <a:buFont typeface="Arial" panose="020B0604020202020204" pitchFamily="34" charset="0"/>
              <a:buChar char="•"/>
            </a:pPr>
            <a:r>
              <a:rPr lang="en-US" sz="1600" dirty="0"/>
              <a:t>The FAA (and other government users) may not need every message, especially not redundant ones. </a:t>
            </a:r>
          </a:p>
          <a:p>
            <a:pPr lvl="1">
              <a:buFont typeface="Arial" panose="020B0604020202020204" pitchFamily="34" charset="0"/>
              <a:buChar char="•"/>
            </a:pPr>
            <a:r>
              <a:rPr lang="en-US" sz="1600" dirty="0"/>
              <a:t>Excessive bandwidth use is inefficient for systems on both sides. </a:t>
            </a:r>
          </a:p>
          <a:p>
            <a:pPr lvl="1">
              <a:buFont typeface="Arial" panose="020B0604020202020204" pitchFamily="34" charset="0"/>
              <a:buChar char="•"/>
            </a:pPr>
            <a:r>
              <a:rPr lang="en-US" sz="1600" dirty="0"/>
              <a:t>The USS can store messages for later retrieval if needed. </a:t>
            </a:r>
          </a:p>
          <a:p>
            <a:pPr lvl="1">
              <a:buFont typeface="Arial" panose="020B0604020202020204" pitchFamily="34" charset="0"/>
              <a:buChar char="•"/>
            </a:pPr>
            <a:r>
              <a:rPr lang="en-US" sz="1600" dirty="0"/>
              <a:t>A certain degree of near-real-time data is necessary for situational awareness. </a:t>
            </a:r>
          </a:p>
          <a:p>
            <a:pPr lvl="1">
              <a:buFont typeface="Arial" panose="020B0604020202020204" pitchFamily="34" charset="0"/>
              <a:buChar char="•"/>
            </a:pPr>
            <a:r>
              <a:rPr lang="en-US" sz="1600" dirty="0"/>
              <a:t>Data transfer requirements will be driven not only by the FAA, but also by other government stakeholders downstream of the FAA. </a:t>
            </a:r>
          </a:p>
          <a:p>
            <a:pPr lvl="1"/>
            <a:endParaRPr lang="en-US" dirty="0"/>
          </a:p>
        </p:txBody>
      </p:sp>
      <p:sp>
        <p:nvSpPr>
          <p:cNvPr id="5" name="Slide Number Placeholder 4">
            <a:extLst>
              <a:ext uri="{FF2B5EF4-FFF2-40B4-BE49-F238E27FC236}">
                <a16:creationId xmlns:a16="http://schemas.microsoft.com/office/drawing/2014/main" id="{CE4B4504-5241-4620-9AC4-C085065F0A3F}"/>
              </a:ext>
            </a:extLst>
          </p:cNvPr>
          <p:cNvSpPr>
            <a:spLocks noGrp="1"/>
          </p:cNvSpPr>
          <p:nvPr>
            <p:ph type="sldNum" sz="quarter" idx="12"/>
          </p:nvPr>
        </p:nvSpPr>
        <p:spPr/>
        <p:txBody>
          <a:bodyPr/>
          <a:lstStyle/>
          <a:p>
            <a:fld id="{40DEE7EF-22A0-420B-9457-EE30CD5F62FB}" type="slidenum">
              <a:rPr lang="en-US" smtClean="0"/>
              <a:t>11</a:t>
            </a:fld>
            <a:endParaRPr lang="en-US"/>
          </a:p>
        </p:txBody>
      </p:sp>
      <p:sp>
        <p:nvSpPr>
          <p:cNvPr id="6" name="Date Placeholder 2">
            <a:extLst>
              <a:ext uri="{FF2B5EF4-FFF2-40B4-BE49-F238E27FC236}">
                <a16:creationId xmlns:a16="http://schemas.microsoft.com/office/drawing/2014/main" id="{7FED76CF-AD04-446C-BFBA-CE9FB2243351}"/>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4996D8C5-5BE7-4CD9-87C0-F99C1FCD8AD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527738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CF94D-7030-401C-9165-E209D9ED57AB}"/>
              </a:ext>
            </a:extLst>
          </p:cNvPr>
          <p:cNvSpPr>
            <a:spLocks noGrp="1"/>
          </p:cNvSpPr>
          <p:nvPr>
            <p:ph type="title"/>
          </p:nvPr>
        </p:nvSpPr>
        <p:spPr/>
        <p:txBody>
          <a:bodyPr/>
          <a:lstStyle/>
          <a:p>
            <a:r>
              <a:rPr lang="en-US" dirty="0"/>
              <a:t>Data Exchanges (5.7): USS-USS</a:t>
            </a:r>
          </a:p>
        </p:txBody>
      </p:sp>
      <p:sp>
        <p:nvSpPr>
          <p:cNvPr id="3" name="Content Placeholder 2">
            <a:extLst>
              <a:ext uri="{FF2B5EF4-FFF2-40B4-BE49-F238E27FC236}">
                <a16:creationId xmlns:a16="http://schemas.microsoft.com/office/drawing/2014/main" id="{5DC957C0-1BFE-47B0-9B26-0181EE64F20B}"/>
              </a:ext>
            </a:extLst>
          </p:cNvPr>
          <p:cNvSpPr>
            <a:spLocks noGrp="1"/>
          </p:cNvSpPr>
          <p:nvPr>
            <p:ph idx="1"/>
          </p:nvPr>
        </p:nvSpPr>
        <p:spPr>
          <a:xfrm>
            <a:off x="628650" y="1447801"/>
            <a:ext cx="7886700" cy="4042172"/>
          </a:xfrm>
        </p:spPr>
        <p:txBody>
          <a:bodyPr>
            <a:noAutofit/>
          </a:bodyPr>
          <a:lstStyle/>
          <a:p>
            <a:r>
              <a:rPr lang="en-US" sz="2000" b="0" dirty="0"/>
              <a:t>FAA does not have a direct need for USS-USS communication</a:t>
            </a:r>
          </a:p>
          <a:p>
            <a:r>
              <a:rPr lang="en-US" sz="2000" b="0" dirty="0"/>
              <a:t>However, </a:t>
            </a:r>
            <a:r>
              <a:rPr lang="en-US" sz="2000" b="0" dirty="0" err="1"/>
              <a:t>RIDEx</a:t>
            </a:r>
            <a:r>
              <a:rPr lang="en-US" sz="2000" b="0" dirty="0"/>
              <a:t> could provide USS-USS authentication </a:t>
            </a:r>
          </a:p>
          <a:p>
            <a:r>
              <a:rPr lang="en-US" sz="2000" b="0" dirty="0"/>
              <a:t>Is this useful to USSs?</a:t>
            </a:r>
          </a:p>
        </p:txBody>
      </p:sp>
      <p:sp>
        <p:nvSpPr>
          <p:cNvPr id="5" name="Slide Number Placeholder 4">
            <a:extLst>
              <a:ext uri="{FF2B5EF4-FFF2-40B4-BE49-F238E27FC236}">
                <a16:creationId xmlns:a16="http://schemas.microsoft.com/office/drawing/2014/main" id="{CE4B4504-5241-4620-9AC4-C085065F0A3F}"/>
              </a:ext>
            </a:extLst>
          </p:cNvPr>
          <p:cNvSpPr>
            <a:spLocks noGrp="1"/>
          </p:cNvSpPr>
          <p:nvPr>
            <p:ph type="sldNum" sz="quarter" idx="12"/>
          </p:nvPr>
        </p:nvSpPr>
        <p:spPr/>
        <p:txBody>
          <a:bodyPr/>
          <a:lstStyle/>
          <a:p>
            <a:fld id="{40DEE7EF-22A0-420B-9457-EE30CD5F62FB}" type="slidenum">
              <a:rPr lang="en-US" smtClean="0"/>
              <a:t>12</a:t>
            </a:fld>
            <a:endParaRPr lang="en-US"/>
          </a:p>
        </p:txBody>
      </p:sp>
      <p:sp>
        <p:nvSpPr>
          <p:cNvPr id="6" name="Date Placeholder 2">
            <a:extLst>
              <a:ext uri="{FF2B5EF4-FFF2-40B4-BE49-F238E27FC236}">
                <a16:creationId xmlns:a16="http://schemas.microsoft.com/office/drawing/2014/main" id="{A17FBEDB-894C-4476-8A27-FF2CB3035FAB}"/>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BBFFC00D-F7F5-4C4D-9EF2-CF8324C1FE40}"/>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045616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6A9AE-9206-4A50-81FA-71319BE5CF4D}"/>
              </a:ext>
            </a:extLst>
          </p:cNvPr>
          <p:cNvSpPr>
            <a:spLocks noGrp="1"/>
          </p:cNvSpPr>
          <p:nvPr>
            <p:ph type="title"/>
          </p:nvPr>
        </p:nvSpPr>
        <p:spPr/>
        <p:txBody>
          <a:bodyPr/>
          <a:lstStyle/>
          <a:p>
            <a:r>
              <a:rPr lang="en-US" dirty="0"/>
              <a:t>Key Take-Aways from </a:t>
            </a:r>
            <a:r>
              <a:rPr lang="en-US" dirty="0" err="1"/>
              <a:t>ConUse</a:t>
            </a:r>
            <a:endParaRPr lang="en-US" dirty="0"/>
          </a:p>
        </p:txBody>
      </p:sp>
      <p:sp>
        <p:nvSpPr>
          <p:cNvPr id="3" name="Content Placeholder 2">
            <a:extLst>
              <a:ext uri="{FF2B5EF4-FFF2-40B4-BE49-F238E27FC236}">
                <a16:creationId xmlns:a16="http://schemas.microsoft.com/office/drawing/2014/main" id="{25B99777-96B8-4749-B698-2BE9219B2FA5}"/>
              </a:ext>
            </a:extLst>
          </p:cNvPr>
          <p:cNvSpPr>
            <a:spLocks noGrp="1"/>
          </p:cNvSpPr>
          <p:nvPr>
            <p:ph idx="1"/>
          </p:nvPr>
        </p:nvSpPr>
        <p:spPr/>
        <p:txBody>
          <a:bodyPr/>
          <a:lstStyle/>
          <a:p>
            <a:r>
              <a:rPr lang="en-US" sz="2000" b="0" dirty="0"/>
              <a:t>The purpose of Remote ID is supplying necessary data to security partners...</a:t>
            </a:r>
            <a:br>
              <a:rPr lang="en-US" sz="2000" b="0" dirty="0"/>
            </a:br>
            <a:r>
              <a:rPr lang="en-US" sz="2000" b="0" i="1" dirty="0"/>
              <a:t>not Air Traffic, different from LAANC</a:t>
            </a:r>
          </a:p>
          <a:p>
            <a:r>
              <a:rPr lang="en-US" sz="2000" b="0" dirty="0"/>
              <a:t>FAA is designated regulator for airspace...</a:t>
            </a:r>
            <a:br>
              <a:rPr lang="en-US" sz="2000" b="0" dirty="0"/>
            </a:br>
            <a:r>
              <a:rPr lang="en-US" sz="2000" b="0" i="1" dirty="0"/>
              <a:t>needs appropriate systems, data, and processes to conduct its mandated role</a:t>
            </a:r>
          </a:p>
          <a:p>
            <a:r>
              <a:rPr lang="en-US" sz="2000" b="0" dirty="0"/>
              <a:t>Network Remote ID is a foundational mechanism in the Remote ID concept</a:t>
            </a:r>
          </a:p>
        </p:txBody>
      </p:sp>
      <p:sp>
        <p:nvSpPr>
          <p:cNvPr id="5" name="Slide Number Placeholder 4">
            <a:extLst>
              <a:ext uri="{FF2B5EF4-FFF2-40B4-BE49-F238E27FC236}">
                <a16:creationId xmlns:a16="http://schemas.microsoft.com/office/drawing/2014/main" id="{7ADA4280-0F1A-49FC-8189-610C46E90AE9}"/>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13</a:t>
            </a:fld>
            <a:endParaRPr lang="en-US" dirty="0">
              <a:solidFill>
                <a:srgbClr val="FFFFFF">
                  <a:lumMod val="65000"/>
                </a:srgbClr>
              </a:solidFill>
            </a:endParaRPr>
          </a:p>
        </p:txBody>
      </p:sp>
      <p:sp>
        <p:nvSpPr>
          <p:cNvPr id="6" name="Date Placeholder 2">
            <a:extLst>
              <a:ext uri="{FF2B5EF4-FFF2-40B4-BE49-F238E27FC236}">
                <a16:creationId xmlns:a16="http://schemas.microsoft.com/office/drawing/2014/main" id="{D4CCC701-7AEB-4450-9A54-99238E4274DF}"/>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94AB6F24-D8D8-4AA0-A34F-D37E849A47DA}"/>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888780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088E43-B712-40B2-8EA0-44491245D7AC}"/>
              </a:ext>
            </a:extLst>
          </p:cNvPr>
          <p:cNvSpPr txBox="1">
            <a:spLocks/>
          </p:cNvSpPr>
          <p:nvPr/>
        </p:nvSpPr>
        <p:spPr>
          <a:xfrm>
            <a:off x="1066800" y="1981200"/>
            <a:ext cx="6896100" cy="1295400"/>
          </a:xfrm>
          <a:prstGeom prst="rect">
            <a:avLst/>
          </a:prstGeom>
        </p:spPr>
        <p:txBody>
          <a:bodyPr/>
          <a:lstStyle>
            <a:lvl1pPr algn="l" rtl="0" fontAlgn="base">
              <a:spcBef>
                <a:spcPct val="0"/>
              </a:spcBef>
              <a:spcAft>
                <a:spcPct val="0"/>
              </a:spcAft>
              <a:defRPr sz="28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eaLnBrk="1" hangingPunct="1"/>
            <a:r>
              <a:rPr lang="en-US" sz="3200" kern="0" dirty="0"/>
              <a:t>Network Remote ID Data Exchange (</a:t>
            </a:r>
            <a:r>
              <a:rPr lang="en-US" sz="3200" kern="0" dirty="0" err="1"/>
              <a:t>RIDEx</a:t>
            </a:r>
            <a:r>
              <a:rPr lang="en-US" sz="3200" kern="0" dirty="0"/>
              <a:t>) 2020: </a:t>
            </a:r>
          </a:p>
          <a:p>
            <a:pPr algn="ctr" eaLnBrk="1" hangingPunct="1"/>
            <a:r>
              <a:rPr lang="en-US" sz="3200" kern="0" dirty="0"/>
              <a:t>Introduction for the Cohort</a:t>
            </a:r>
          </a:p>
        </p:txBody>
      </p:sp>
      <p:sp>
        <p:nvSpPr>
          <p:cNvPr id="4" name="Date Placeholder 2">
            <a:extLst>
              <a:ext uri="{FF2B5EF4-FFF2-40B4-BE49-F238E27FC236}">
                <a16:creationId xmlns:a16="http://schemas.microsoft.com/office/drawing/2014/main" id="{7C0AC175-B3DF-431A-895B-89F064B96EF9}"/>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5" name="Footer Placeholder 4">
            <a:extLst>
              <a:ext uri="{FF2B5EF4-FFF2-40B4-BE49-F238E27FC236}">
                <a16:creationId xmlns:a16="http://schemas.microsoft.com/office/drawing/2014/main" id="{7DEA3D5A-DD46-4F5F-8911-CF341620E04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solidFill>
                  <a:srgbClr val="FFFFFF">
                    <a:lumMod val="65000"/>
                  </a:srgbClr>
                </a:solidFill>
              </a:rPr>
              <a:pPr/>
              <a:t>14</a:t>
            </a:fld>
            <a:endParaRPr lang="en-US" dirty="0">
              <a:solidFill>
                <a:srgbClr val="FFFFFF">
                  <a:lumMod val="65000"/>
                </a:srgbClr>
              </a:solidFill>
            </a:endParaRPr>
          </a:p>
        </p:txBody>
      </p:sp>
    </p:spTree>
    <p:extLst>
      <p:ext uri="{BB962C8B-B14F-4D97-AF65-F5344CB8AC3E}">
        <p14:creationId xmlns:p14="http://schemas.microsoft.com/office/powerpoint/2010/main" val="3770939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CF94D-7030-401C-9165-E209D9ED57AB}"/>
              </a:ext>
            </a:extLst>
          </p:cNvPr>
          <p:cNvSpPr>
            <a:spLocks noGrp="1"/>
          </p:cNvSpPr>
          <p:nvPr>
            <p:ph type="title"/>
          </p:nvPr>
        </p:nvSpPr>
        <p:spPr/>
        <p:txBody>
          <a:bodyPr/>
          <a:lstStyle/>
          <a:p>
            <a:r>
              <a:rPr lang="en-US" dirty="0" err="1"/>
              <a:t>RIDEx</a:t>
            </a:r>
            <a:r>
              <a:rPr lang="en-US" dirty="0"/>
              <a:t> 2020 Objectives &amp; Outcomes</a:t>
            </a:r>
          </a:p>
        </p:txBody>
      </p:sp>
      <p:sp>
        <p:nvSpPr>
          <p:cNvPr id="3" name="Content Placeholder 2">
            <a:extLst>
              <a:ext uri="{FF2B5EF4-FFF2-40B4-BE49-F238E27FC236}">
                <a16:creationId xmlns:a16="http://schemas.microsoft.com/office/drawing/2014/main" id="{5DC957C0-1BFE-47B0-9B26-0181EE64F20B}"/>
              </a:ext>
            </a:extLst>
          </p:cNvPr>
          <p:cNvSpPr>
            <a:spLocks noGrp="1"/>
          </p:cNvSpPr>
          <p:nvPr>
            <p:ph idx="1"/>
          </p:nvPr>
        </p:nvSpPr>
        <p:spPr/>
        <p:txBody>
          <a:bodyPr/>
          <a:lstStyle/>
          <a:p>
            <a:r>
              <a:rPr lang="en-US" sz="2000" b="0" dirty="0"/>
              <a:t>Establish minimum level of common operational picture over the Remote ID network capability.</a:t>
            </a:r>
          </a:p>
          <a:p>
            <a:r>
              <a:rPr lang="en-US" sz="2000" b="0" dirty="0"/>
              <a:t>Complete by end of 2020.</a:t>
            </a:r>
          </a:p>
          <a:p>
            <a:r>
              <a:rPr lang="en-US" sz="2000" b="0" dirty="0"/>
              <a:t>Establish Remote ID USSs.</a:t>
            </a:r>
          </a:p>
          <a:p>
            <a:pPr marL="457200" lvl="1" indent="0">
              <a:buNone/>
            </a:pPr>
            <a:r>
              <a:rPr lang="en-US" sz="1600" dirty="0"/>
              <a:t>Fundamentals such as:</a:t>
            </a:r>
          </a:p>
          <a:p>
            <a:pPr marL="1028700" lvl="2" indent="-171450"/>
            <a:r>
              <a:rPr lang="en-US" sz="1600" dirty="0"/>
              <a:t>operator access</a:t>
            </a:r>
          </a:p>
          <a:p>
            <a:pPr marL="1028700" lvl="2" indent="-171450"/>
            <a:r>
              <a:rPr lang="en-US" sz="1600" dirty="0"/>
              <a:t>data logging</a:t>
            </a:r>
          </a:p>
          <a:p>
            <a:pPr marL="1028700" lvl="2" indent="-171450"/>
            <a:r>
              <a:rPr lang="en-US" sz="1600" dirty="0"/>
              <a:t>service monitoring</a:t>
            </a:r>
            <a:endParaRPr lang="en-US" sz="1600" b="0" dirty="0"/>
          </a:p>
          <a:p>
            <a:r>
              <a:rPr lang="en-US" sz="2000" b="0" dirty="0"/>
              <a:t>Support service availability to UAS of 99.9%.</a:t>
            </a:r>
          </a:p>
        </p:txBody>
      </p:sp>
      <p:sp>
        <p:nvSpPr>
          <p:cNvPr id="5" name="Slide Number Placeholder 4">
            <a:extLst>
              <a:ext uri="{FF2B5EF4-FFF2-40B4-BE49-F238E27FC236}">
                <a16:creationId xmlns:a16="http://schemas.microsoft.com/office/drawing/2014/main" id="{CE4B4504-5241-4620-9AC4-C085065F0A3F}"/>
              </a:ext>
            </a:extLst>
          </p:cNvPr>
          <p:cNvSpPr>
            <a:spLocks noGrp="1"/>
          </p:cNvSpPr>
          <p:nvPr>
            <p:ph type="sldNum" sz="quarter" idx="12"/>
          </p:nvPr>
        </p:nvSpPr>
        <p:spPr/>
        <p:txBody>
          <a:bodyPr/>
          <a:lstStyle/>
          <a:p>
            <a:fld id="{40DEE7EF-22A0-420B-9457-EE30CD5F62FB}" type="slidenum">
              <a:rPr lang="en-US" smtClean="0"/>
              <a:t>15</a:t>
            </a:fld>
            <a:endParaRPr lang="en-US"/>
          </a:p>
        </p:txBody>
      </p:sp>
      <p:sp>
        <p:nvSpPr>
          <p:cNvPr id="6" name="Date Placeholder 2">
            <a:extLst>
              <a:ext uri="{FF2B5EF4-FFF2-40B4-BE49-F238E27FC236}">
                <a16:creationId xmlns:a16="http://schemas.microsoft.com/office/drawing/2014/main" id="{73AB689D-406C-4F67-B772-64EE53F6506A}"/>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267347AE-307A-407D-93CD-9A962C9ED42C}"/>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842327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685A7-46FB-4FF7-9382-9CA5C8038BDE}"/>
              </a:ext>
            </a:extLst>
          </p:cNvPr>
          <p:cNvSpPr>
            <a:spLocks noGrp="1"/>
          </p:cNvSpPr>
          <p:nvPr>
            <p:ph type="title"/>
          </p:nvPr>
        </p:nvSpPr>
        <p:spPr/>
        <p:txBody>
          <a:bodyPr/>
          <a:lstStyle/>
          <a:p>
            <a:r>
              <a:rPr lang="en-US" dirty="0"/>
              <a:t>Overall </a:t>
            </a:r>
            <a:r>
              <a:rPr lang="en-US" dirty="0" err="1"/>
              <a:t>RIDEx</a:t>
            </a:r>
            <a:r>
              <a:rPr lang="en-US" dirty="0"/>
              <a:t> 2020 Schedule</a:t>
            </a:r>
          </a:p>
        </p:txBody>
      </p:sp>
      <p:sp>
        <p:nvSpPr>
          <p:cNvPr id="5" name="Slide Number Placeholder 4">
            <a:extLst>
              <a:ext uri="{FF2B5EF4-FFF2-40B4-BE49-F238E27FC236}">
                <a16:creationId xmlns:a16="http://schemas.microsoft.com/office/drawing/2014/main" id="{54C68DD3-503D-40C9-9CEF-0034D8A96015}"/>
              </a:ext>
            </a:extLst>
          </p:cNvPr>
          <p:cNvSpPr>
            <a:spLocks noGrp="1"/>
          </p:cNvSpPr>
          <p:nvPr>
            <p:ph type="sldNum" sz="quarter" idx="12"/>
          </p:nvPr>
        </p:nvSpPr>
        <p:spPr/>
        <p:txBody>
          <a:bodyPr/>
          <a:lstStyle/>
          <a:p>
            <a:fld id="{40DEE7EF-22A0-420B-9457-EE30CD5F62FB}" type="slidenum">
              <a:rPr lang="en-US" smtClean="0"/>
              <a:t>16</a:t>
            </a:fld>
            <a:endParaRPr lang="en-US"/>
          </a:p>
        </p:txBody>
      </p:sp>
      <p:sp>
        <p:nvSpPr>
          <p:cNvPr id="6" name="Date Placeholder 2">
            <a:extLst>
              <a:ext uri="{FF2B5EF4-FFF2-40B4-BE49-F238E27FC236}">
                <a16:creationId xmlns:a16="http://schemas.microsoft.com/office/drawing/2014/main" id="{4F30022A-5D30-487B-91C5-A9A22CC4F658}"/>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91" name="TextBox 90">
            <a:extLst>
              <a:ext uri="{FF2B5EF4-FFF2-40B4-BE49-F238E27FC236}">
                <a16:creationId xmlns:a16="http://schemas.microsoft.com/office/drawing/2014/main" id="{CCAD52CB-C60A-4E6A-8BA1-1BADCB02472B}"/>
              </a:ext>
            </a:extLst>
          </p:cNvPr>
          <p:cNvSpPr txBox="1"/>
          <p:nvPr/>
        </p:nvSpPr>
        <p:spPr>
          <a:xfrm>
            <a:off x="8382000" y="5622626"/>
            <a:ext cx="830893" cy="30777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RIDEx</a:t>
            </a:r>
            <a:r>
              <a:rPr kumimoji="0" lang="en-US" sz="1400" b="0" i="0" u="none" strike="noStrike" kern="1200" cap="none" spc="0" normalizeH="0" noProof="0" dirty="0">
                <a:ln>
                  <a:noFill/>
                </a:ln>
                <a:solidFill>
                  <a:prstClr val="black"/>
                </a:solidFill>
                <a:effectLst/>
                <a:uLnTx/>
                <a:uFillTx/>
                <a:latin typeface="Calibri" panose="020F0502020204030204"/>
                <a:ea typeface="+mn-ea"/>
                <a:cs typeface="+mn-cs"/>
              </a:rPr>
              <a:t> v3</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2" name="Straight Connector 91">
            <a:extLst>
              <a:ext uri="{FF2B5EF4-FFF2-40B4-BE49-F238E27FC236}">
                <a16:creationId xmlns:a16="http://schemas.microsoft.com/office/drawing/2014/main" id="{13E5907C-ECBB-4103-9ED3-D31700567F48}"/>
              </a:ext>
            </a:extLst>
          </p:cNvPr>
          <p:cNvCxnSpPr/>
          <p:nvPr/>
        </p:nvCxnSpPr>
        <p:spPr bwMode="auto">
          <a:xfrm>
            <a:off x="5846341" y="2177378"/>
            <a:ext cx="0" cy="3918622"/>
          </a:xfrm>
          <a:prstGeom prst="line">
            <a:avLst/>
          </a:prstGeom>
          <a:noFill/>
          <a:ln w="9525" cap="flat" cmpd="sng" algn="ctr">
            <a:solidFill>
              <a:schemeClr val="tx1"/>
            </a:solidFill>
            <a:prstDash val="dash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Straight Connector 92">
            <a:extLst>
              <a:ext uri="{FF2B5EF4-FFF2-40B4-BE49-F238E27FC236}">
                <a16:creationId xmlns:a16="http://schemas.microsoft.com/office/drawing/2014/main" id="{13E5907C-ECBB-4103-9ED3-D31700567F48}"/>
              </a:ext>
            </a:extLst>
          </p:cNvPr>
          <p:cNvCxnSpPr/>
          <p:nvPr/>
        </p:nvCxnSpPr>
        <p:spPr bwMode="auto">
          <a:xfrm flipH="1">
            <a:off x="7560187" y="2177378"/>
            <a:ext cx="1122" cy="3918622"/>
          </a:xfrm>
          <a:prstGeom prst="line">
            <a:avLst/>
          </a:prstGeom>
          <a:noFill/>
          <a:ln w="9525" cap="flat" cmpd="sng" algn="ctr">
            <a:solidFill>
              <a:schemeClr val="tx1"/>
            </a:solidFill>
            <a:prstDash val="dash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Straight Connector 93">
            <a:extLst>
              <a:ext uri="{FF2B5EF4-FFF2-40B4-BE49-F238E27FC236}">
                <a16:creationId xmlns:a16="http://schemas.microsoft.com/office/drawing/2014/main" id="{13E5907C-ECBB-4103-9ED3-D31700567F48}"/>
              </a:ext>
            </a:extLst>
          </p:cNvPr>
          <p:cNvCxnSpPr/>
          <p:nvPr/>
        </p:nvCxnSpPr>
        <p:spPr bwMode="auto">
          <a:xfrm>
            <a:off x="8382689" y="2143207"/>
            <a:ext cx="11949" cy="3952793"/>
          </a:xfrm>
          <a:prstGeom prst="line">
            <a:avLst/>
          </a:prstGeom>
          <a:noFill/>
          <a:ln w="9525" cap="flat" cmpd="sng" algn="ctr">
            <a:solidFill>
              <a:schemeClr val="tx1"/>
            </a:solidFill>
            <a:prstDash val="dash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Straight Connector 95">
            <a:extLst>
              <a:ext uri="{FF2B5EF4-FFF2-40B4-BE49-F238E27FC236}">
                <a16:creationId xmlns:a16="http://schemas.microsoft.com/office/drawing/2014/main" id="{4CFD3B47-78B5-47B2-A5C1-89ADB017B732}"/>
              </a:ext>
            </a:extLst>
          </p:cNvPr>
          <p:cNvCxnSpPr/>
          <p:nvPr/>
        </p:nvCxnSpPr>
        <p:spPr bwMode="auto">
          <a:xfrm>
            <a:off x="2137075" y="1678562"/>
            <a:ext cx="0" cy="28523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8" name="Straight Arrow Connector 97">
            <a:extLst>
              <a:ext uri="{FF2B5EF4-FFF2-40B4-BE49-F238E27FC236}">
                <a16:creationId xmlns:a16="http://schemas.microsoft.com/office/drawing/2014/main" id="{ECF3889C-F8F9-4223-8634-38D47E146C92}"/>
              </a:ext>
            </a:extLst>
          </p:cNvPr>
          <p:cNvCxnSpPr/>
          <p:nvPr/>
        </p:nvCxnSpPr>
        <p:spPr bwMode="auto">
          <a:xfrm>
            <a:off x="6884283" y="2798936"/>
            <a:ext cx="596600" cy="556539"/>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9" name="OTLSHAPE_TB_00000000000000000000000000000000_ScaleContainer">
            <a:extLst>
              <a:ext uri="{FF2B5EF4-FFF2-40B4-BE49-F238E27FC236}">
                <a16:creationId xmlns:a16="http://schemas.microsoft.com/office/drawing/2014/main" id="{BD5FB340-E3D9-401D-9555-DF81CBF1E85B}"/>
              </a:ext>
            </a:extLst>
          </p:cNvPr>
          <p:cNvSpPr/>
          <p:nvPr>
            <p:custDataLst>
              <p:tags r:id="rId1"/>
            </p:custDataLst>
          </p:nvPr>
        </p:nvSpPr>
        <p:spPr bwMode="auto">
          <a:xfrm>
            <a:off x="437969" y="1946613"/>
            <a:ext cx="8051562" cy="199792"/>
          </a:xfrm>
          <a:prstGeom prst="roundRect">
            <a:avLst>
              <a:gd name="adj" fmla="val 100000"/>
            </a:avLst>
          </a:prstGeom>
          <a:gradFill flip="none" rotWithShape="1">
            <a:gsLst>
              <a:gs pos="0">
                <a:srgbClr val="44546A"/>
              </a:gs>
              <a:gs pos="0">
                <a:srgbClr val="44546A"/>
              </a:gs>
            </a:gsLst>
            <a:lin ang="5400000" scaled="1"/>
            <a:tileRect/>
          </a:gradFill>
          <a:ln>
            <a:noFill/>
          </a:ln>
          <a:effectLst>
            <a:reflection blurRad="6350" stA="50000" endA="300" endPos="55500" dist="50800" dir="5400000" sy="-100000" algn="bl" rotWithShape="0"/>
          </a:effectLst>
          <a:scene3d>
            <a:camera prst="orthographicFront"/>
            <a:lightRig rig="threePt" dir="t">
              <a:rot lat="0" lon="0" rev="8700000"/>
            </a:lightRig>
          </a:scene3d>
          <a:sp3d>
            <a:bevelT w="165100" h="19050"/>
          </a:sp3d>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reflection blurRad="6350" stA="50000" endA="300" endPos="55500" dist="50800" dir="5400000" sy="-100000" algn="bl" rotWithShape="0"/>
                </a:effectLst>
              </a14:hiddenEffects>
            </a:ext>
          </a:extLst>
        </p:spPr>
        <p:txBody>
          <a:bodyPr vert="horz" wrap="square" lIns="68580" tIns="34290" rIns="68580" bIns="34290" numCol="1" rtlCol="0" anchor="t" anchorCtr="0" compatLnSpc="1">
            <a:prstTxWarp prst="textNoShape">
              <a:avLst/>
            </a:prstTxWarp>
            <a:spAutoFit/>
          </a:bodyPr>
          <a:lstStyle/>
          <a:p>
            <a:pPr marL="0" marR="0" lvl="0" indent="0" algn="l" defTabSz="685800" rtl="0" eaLnBrk="1" fontAlgn="auto" latinLnBrk="0" hangingPunct="1">
              <a:lnSpc>
                <a:spcPct val="100000"/>
              </a:lnSpc>
              <a:spcBef>
                <a:spcPct val="50000"/>
              </a:spcBef>
              <a:spcAft>
                <a:spcPts val="0"/>
              </a:spcAft>
              <a:buClrTx/>
              <a:buSzTx/>
              <a:buFontTx/>
              <a:buChar char="•"/>
              <a:tabLst/>
              <a:defRPr/>
            </a:pPr>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1" name="OTLSHAPE_TB_00000000000000000000000000000000_TimescaleInterval4">
            <a:extLst>
              <a:ext uri="{FF2B5EF4-FFF2-40B4-BE49-F238E27FC236}">
                <a16:creationId xmlns:a16="http://schemas.microsoft.com/office/drawing/2014/main" id="{68BDBDFD-9946-4458-8628-47707E55E3E4}"/>
              </a:ext>
            </a:extLst>
          </p:cNvPr>
          <p:cNvSpPr txBox="1"/>
          <p:nvPr>
            <p:custDataLst>
              <p:tags r:id="rId2"/>
            </p:custDataLst>
          </p:nvPr>
        </p:nvSpPr>
        <p:spPr bwMode="auto">
          <a:xfrm>
            <a:off x="1301999" y="1953323"/>
            <a:ext cx="198968" cy="113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rtlCol="0"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5" normalizeH="0" baseline="0" noProof="0" dirty="0">
                <a:ln>
                  <a:noFill/>
                </a:ln>
                <a:solidFill>
                  <a:srgbClr val="FFFFFF"/>
                </a:solidFill>
                <a:effectLst/>
                <a:uLnTx/>
                <a:uFillTx/>
                <a:latin typeface="Calibri" panose="020F0502020204030204"/>
                <a:ea typeface="+mn-ea"/>
                <a:cs typeface="+mn-cs"/>
              </a:rPr>
              <a:t>Jan 2020</a:t>
            </a:r>
          </a:p>
        </p:txBody>
      </p:sp>
      <p:sp>
        <p:nvSpPr>
          <p:cNvPr id="102" name="OTLSHAPE_TB_00000000000000000000000000000000_TimescaleInterval5">
            <a:extLst>
              <a:ext uri="{FF2B5EF4-FFF2-40B4-BE49-F238E27FC236}">
                <a16:creationId xmlns:a16="http://schemas.microsoft.com/office/drawing/2014/main" id="{42324DCE-8321-4770-ACF1-AECBC5EADB49}"/>
              </a:ext>
            </a:extLst>
          </p:cNvPr>
          <p:cNvSpPr txBox="1"/>
          <p:nvPr>
            <p:custDataLst>
              <p:tags r:id="rId3"/>
            </p:custDataLst>
          </p:nvPr>
        </p:nvSpPr>
        <p:spPr bwMode="auto">
          <a:xfrm>
            <a:off x="6131553" y="1967326"/>
            <a:ext cx="198968" cy="113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rtlCol="0"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5" normalizeH="0" baseline="0" noProof="0" dirty="0">
                <a:ln>
                  <a:noFill/>
                </a:ln>
                <a:solidFill>
                  <a:srgbClr val="FFFFFF"/>
                </a:solidFill>
                <a:effectLst/>
                <a:uLnTx/>
                <a:uFillTx/>
                <a:latin typeface="Calibri" panose="020F0502020204030204"/>
                <a:ea typeface="+mn-ea"/>
                <a:cs typeface="+mn-cs"/>
              </a:rPr>
              <a:t>Jan 2021</a:t>
            </a:r>
          </a:p>
        </p:txBody>
      </p:sp>
      <p:sp>
        <p:nvSpPr>
          <p:cNvPr id="103" name="OTLSHAPE_T_83056b21ab064501b420e3f6c818abc2_Shape">
            <a:extLst>
              <a:ext uri="{FF2B5EF4-FFF2-40B4-BE49-F238E27FC236}">
                <a16:creationId xmlns:a16="http://schemas.microsoft.com/office/drawing/2014/main" id="{3A41951F-E4AB-408C-92B0-4B8BEFD7CD00}"/>
              </a:ext>
            </a:extLst>
          </p:cNvPr>
          <p:cNvSpPr/>
          <p:nvPr>
            <p:custDataLst>
              <p:tags r:id="rId4"/>
            </p:custDataLst>
          </p:nvPr>
        </p:nvSpPr>
        <p:spPr>
          <a:xfrm>
            <a:off x="1392674" y="4651700"/>
            <a:ext cx="2498171" cy="457200"/>
          </a:xfrm>
          <a:prstGeom prst="roundRect">
            <a:avLst/>
          </a:prstGeom>
          <a:solidFill>
            <a:srgbClr val="203864"/>
          </a:solidFill>
          <a:ln w="12700" cap="flat" cmpd="sng" algn="ctr">
            <a:noFill/>
            <a:prstDash val="solid"/>
            <a:miter lim="800000"/>
          </a:ln>
          <a:effectLst/>
          <a:scene3d>
            <a:camera prst="orthographicFront"/>
            <a:lightRig rig="balanced" dir="t">
              <a:rot lat="0" lon="0" rev="8700000"/>
            </a:lightRig>
          </a:scene3d>
          <a:sp3d>
            <a:bevelT w="165100"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cs typeface="+mn-cs"/>
              </a:rPr>
              <a:t>FAA </a:t>
            </a:r>
            <a:r>
              <a:rPr lang="en-US" sz="1400" kern="0" dirty="0">
                <a:solidFill>
                  <a:prstClr val="white"/>
                </a:solidFill>
                <a:latin typeface="Calibri" panose="020F0502020204030204"/>
              </a:rPr>
              <a:t>RID</a:t>
            </a:r>
            <a:r>
              <a:rPr kumimoji="0" lang="en-US" sz="1400" b="0" i="0" u="none" strike="noStrike" kern="0" cap="none" spc="0" normalizeH="0" baseline="0" noProof="0" dirty="0">
                <a:ln>
                  <a:noFill/>
                </a:ln>
                <a:solidFill>
                  <a:prstClr val="white"/>
                </a:solidFill>
                <a:effectLst/>
                <a:uLnTx/>
                <a:uFillTx/>
                <a:latin typeface="Calibri" panose="020F0502020204030204"/>
                <a:cs typeface="+mn-cs"/>
              </a:rPr>
              <a:t> </a:t>
            </a:r>
            <a:r>
              <a:rPr kumimoji="0" lang="en-US" sz="1400" b="0" i="0" u="none" strike="noStrike" kern="0" cap="none" spc="0" normalizeH="0" baseline="0" noProof="0" dirty="0" err="1">
                <a:ln>
                  <a:noFill/>
                </a:ln>
                <a:solidFill>
                  <a:prstClr val="white"/>
                </a:solidFill>
                <a:effectLst/>
                <a:uLnTx/>
                <a:uFillTx/>
                <a:latin typeface="Calibri" panose="020F0502020204030204"/>
                <a:cs typeface="+mn-cs"/>
              </a:rPr>
              <a:t>Reqts</a:t>
            </a:r>
            <a:r>
              <a:rPr kumimoji="0" lang="en-US" sz="1400" b="0" i="0" u="none" strike="noStrike" kern="0" cap="none" spc="0" normalizeH="0" baseline="0" noProof="0" dirty="0">
                <a:ln>
                  <a:noFill/>
                </a:ln>
                <a:solidFill>
                  <a:prstClr val="white"/>
                </a:solidFill>
                <a:effectLst/>
                <a:uLnTx/>
                <a:uFillTx/>
                <a:latin typeface="Calibri" panose="020F0502020204030204"/>
                <a:cs typeface="+mn-cs"/>
              </a:rPr>
              <a:t>.</a:t>
            </a:r>
          </a:p>
        </p:txBody>
      </p:sp>
      <p:sp>
        <p:nvSpPr>
          <p:cNvPr id="105" name="OTLSHAPE_T_f38263b2b751459b95ac82a5fb051ffd_Shape">
            <a:extLst>
              <a:ext uri="{FF2B5EF4-FFF2-40B4-BE49-F238E27FC236}">
                <a16:creationId xmlns:a16="http://schemas.microsoft.com/office/drawing/2014/main" id="{AEC0CF70-9447-4BDB-846A-E648BA09B260}"/>
              </a:ext>
            </a:extLst>
          </p:cNvPr>
          <p:cNvSpPr/>
          <p:nvPr>
            <p:custDataLst>
              <p:tags r:id="rId5"/>
            </p:custDataLst>
          </p:nvPr>
        </p:nvSpPr>
        <p:spPr>
          <a:xfrm>
            <a:off x="245020" y="2819400"/>
            <a:ext cx="1153237" cy="457200"/>
          </a:xfrm>
          <a:prstGeom prst="roundRect">
            <a:avLst/>
          </a:prstGeom>
          <a:solidFill>
            <a:srgbClr val="4472C4">
              <a:lumMod val="50000"/>
            </a:srgb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Select RID Cohort</a:t>
            </a:r>
          </a:p>
        </p:txBody>
      </p:sp>
      <p:sp>
        <p:nvSpPr>
          <p:cNvPr id="106" name="OTLSHAPE_T_f38263b2b751459b95ac82a5fb051ffd_Shape">
            <a:extLst>
              <a:ext uri="{FF2B5EF4-FFF2-40B4-BE49-F238E27FC236}">
                <a16:creationId xmlns:a16="http://schemas.microsoft.com/office/drawing/2014/main" id="{98C6E09E-68D2-4B9D-9DAF-96F89594F2F7}"/>
              </a:ext>
            </a:extLst>
          </p:cNvPr>
          <p:cNvSpPr/>
          <p:nvPr>
            <p:custDataLst>
              <p:tags r:id="rId6"/>
            </p:custDataLst>
          </p:nvPr>
        </p:nvSpPr>
        <p:spPr>
          <a:xfrm>
            <a:off x="1780583" y="2819400"/>
            <a:ext cx="4065758" cy="457200"/>
          </a:xfrm>
          <a:prstGeom prst="roundRect">
            <a:avLst/>
          </a:prstGeom>
          <a:solidFill>
            <a:srgbClr val="203864"/>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Monthly Industry Cohort TIMs </a:t>
            </a:r>
          </a:p>
        </p:txBody>
      </p:sp>
      <p:sp>
        <p:nvSpPr>
          <p:cNvPr id="107" name="OTLSHAPE_T_f38263b2b751459b95ac82a5fb051ffd_Shape">
            <a:extLst>
              <a:ext uri="{FF2B5EF4-FFF2-40B4-BE49-F238E27FC236}">
                <a16:creationId xmlns:a16="http://schemas.microsoft.com/office/drawing/2014/main" id="{671D186C-0BAB-4D74-88AD-9273D63FFF01}"/>
              </a:ext>
            </a:extLst>
          </p:cNvPr>
          <p:cNvSpPr/>
          <p:nvPr>
            <p:custDataLst>
              <p:tags r:id="rId7"/>
            </p:custDataLst>
          </p:nvPr>
        </p:nvSpPr>
        <p:spPr>
          <a:xfrm>
            <a:off x="1375359" y="3429000"/>
            <a:ext cx="2520140" cy="457200"/>
          </a:xfrm>
          <a:prstGeom prst="roundRect">
            <a:avLst/>
          </a:prstGeom>
          <a:solidFill>
            <a:srgbClr val="203864"/>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MOA Development</a:t>
            </a:r>
          </a:p>
        </p:txBody>
      </p:sp>
      <p:sp>
        <p:nvSpPr>
          <p:cNvPr id="108" name="OTLSHAPE_T_83056b21ab064501b420e3f6c818abc2_Shape">
            <a:extLst>
              <a:ext uri="{FF2B5EF4-FFF2-40B4-BE49-F238E27FC236}">
                <a16:creationId xmlns:a16="http://schemas.microsoft.com/office/drawing/2014/main" id="{C3B04D74-3837-4A18-B9BB-837B7E667851}"/>
              </a:ext>
            </a:extLst>
          </p:cNvPr>
          <p:cNvSpPr/>
          <p:nvPr>
            <p:custDataLst>
              <p:tags r:id="rId8"/>
            </p:custDataLst>
          </p:nvPr>
        </p:nvSpPr>
        <p:spPr>
          <a:xfrm>
            <a:off x="1382080" y="4038600"/>
            <a:ext cx="2508765" cy="457200"/>
          </a:xfrm>
          <a:prstGeom prst="roundRect">
            <a:avLst/>
          </a:prstGeom>
          <a:solidFill>
            <a:srgbClr val="203864"/>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USS Performance Rules</a:t>
            </a:r>
          </a:p>
        </p:txBody>
      </p:sp>
      <p:sp>
        <p:nvSpPr>
          <p:cNvPr id="110" name="OTLSHAPE_T_83056b21ab064501b420e3f6c818abc2_Shape">
            <a:extLst>
              <a:ext uri="{FF2B5EF4-FFF2-40B4-BE49-F238E27FC236}">
                <a16:creationId xmlns:a16="http://schemas.microsoft.com/office/drawing/2014/main" id="{DD7EEF3A-0A07-4AB9-A1E6-5AD9159453A7}"/>
              </a:ext>
            </a:extLst>
          </p:cNvPr>
          <p:cNvSpPr/>
          <p:nvPr>
            <p:custDataLst>
              <p:tags r:id="rId9"/>
            </p:custDataLst>
          </p:nvPr>
        </p:nvSpPr>
        <p:spPr>
          <a:xfrm>
            <a:off x="3903910" y="4653450"/>
            <a:ext cx="1879826" cy="457200"/>
          </a:xfrm>
          <a:prstGeom prst="roundRect">
            <a:avLst/>
          </a:prstGeom>
          <a:solidFill>
            <a:srgbClr val="4472C4">
              <a:lumMod val="50000"/>
            </a:srgb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kern="0" dirty="0">
                <a:solidFill>
                  <a:prstClr val="white"/>
                </a:solidFill>
                <a:latin typeface="Calibri" panose="020F0502020204030204"/>
              </a:rPr>
              <a:t>RID</a:t>
            </a:r>
            <a:r>
              <a:rPr kumimoji="0" lang="en-US" sz="1400" b="0" i="0" u="none" strike="noStrike" kern="0" cap="none" spc="0" normalizeH="0" baseline="0" noProof="0" dirty="0">
                <a:ln>
                  <a:noFill/>
                </a:ln>
                <a:solidFill>
                  <a:prstClr val="white"/>
                </a:solidFill>
                <a:effectLst/>
                <a:uLnTx/>
                <a:uFillTx/>
                <a:latin typeface="Calibri" panose="020F0502020204030204"/>
                <a:cs typeface="+mn-cs"/>
              </a:rPr>
              <a:t> </a:t>
            </a:r>
            <a:r>
              <a:rPr kumimoji="0" lang="en-US" sz="1400" b="0" i="0" u="none" strike="noStrike" kern="0" cap="none" spc="0" normalizeH="0" baseline="0" noProof="0" dirty="0" err="1">
                <a:ln>
                  <a:noFill/>
                </a:ln>
                <a:solidFill>
                  <a:prstClr val="white"/>
                </a:solidFill>
                <a:effectLst/>
                <a:uLnTx/>
                <a:uFillTx/>
                <a:latin typeface="Calibri" panose="020F0502020204030204"/>
                <a:cs typeface="+mn-cs"/>
              </a:rPr>
              <a:t>Dev+Test</a:t>
            </a:r>
            <a:endParaRPr kumimoji="0" lang="en-US" sz="1400" b="0" i="0" u="none" strike="noStrike" kern="0" cap="none" spc="0" normalizeH="0" baseline="0" noProof="0" dirty="0">
              <a:ln>
                <a:noFill/>
              </a:ln>
              <a:solidFill>
                <a:prstClr val="white"/>
              </a:solidFill>
              <a:effectLst/>
              <a:uLnTx/>
              <a:uFillTx/>
              <a:latin typeface="Calibri" panose="020F0502020204030204"/>
              <a:cs typeface="+mn-cs"/>
            </a:endParaRPr>
          </a:p>
        </p:txBody>
      </p:sp>
      <p:sp>
        <p:nvSpPr>
          <p:cNvPr id="111" name="TextBox 110">
            <a:extLst>
              <a:ext uri="{FF2B5EF4-FFF2-40B4-BE49-F238E27FC236}">
                <a16:creationId xmlns:a16="http://schemas.microsoft.com/office/drawing/2014/main" id="{09F07642-1F67-4F62-8402-94D898064281}"/>
              </a:ext>
            </a:extLst>
          </p:cNvPr>
          <p:cNvSpPr txBox="1"/>
          <p:nvPr/>
        </p:nvSpPr>
        <p:spPr>
          <a:xfrm>
            <a:off x="5826956" y="5622626"/>
            <a:ext cx="923572" cy="30777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RIDEx</a:t>
            </a:r>
            <a:r>
              <a:rPr kumimoji="0" lang="en-US" sz="1400" b="0" i="0" u="none" strike="noStrike" kern="1200" cap="none" spc="0" normalizeH="0" noProof="0" dirty="0">
                <a:ln>
                  <a:noFill/>
                </a:ln>
                <a:solidFill>
                  <a:prstClr val="black"/>
                </a:solidFill>
                <a:effectLst/>
                <a:uLnTx/>
                <a:uFillTx/>
                <a:latin typeface="Calibri" panose="020F0502020204030204"/>
                <a:ea typeface="+mn-ea"/>
                <a:cs typeface="+mn-cs"/>
              </a:rPr>
              <a:t> v1</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2" name="OTLSHAPE_T_f38263b2b751459b95ac82a5fb051ffd_Shape">
            <a:extLst>
              <a:ext uri="{FF2B5EF4-FFF2-40B4-BE49-F238E27FC236}">
                <a16:creationId xmlns:a16="http://schemas.microsoft.com/office/drawing/2014/main" id="{43B77A8E-A8CE-4DF5-8D08-7DAAE68D947B}"/>
              </a:ext>
            </a:extLst>
          </p:cNvPr>
          <p:cNvSpPr/>
          <p:nvPr>
            <p:custDataLst>
              <p:tags r:id="rId10"/>
            </p:custDataLst>
          </p:nvPr>
        </p:nvSpPr>
        <p:spPr>
          <a:xfrm>
            <a:off x="152401" y="2209800"/>
            <a:ext cx="912530" cy="457200"/>
          </a:xfrm>
          <a:prstGeom prst="roundRect">
            <a:avLst/>
          </a:prstGeom>
          <a:solidFill>
            <a:srgbClr val="4472C4">
              <a:lumMod val="50000"/>
            </a:srgb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RID CONUSE</a:t>
            </a:r>
          </a:p>
        </p:txBody>
      </p:sp>
      <p:sp>
        <p:nvSpPr>
          <p:cNvPr id="116" name="OTLSHAPE_T_83056b21ab064501b420e3f6c818abc2_Shape">
            <a:extLst>
              <a:ext uri="{FF2B5EF4-FFF2-40B4-BE49-F238E27FC236}">
                <a16:creationId xmlns:a16="http://schemas.microsoft.com/office/drawing/2014/main" id="{E1327DA8-CC32-48BB-AF20-6C1306FD9E21}"/>
              </a:ext>
            </a:extLst>
          </p:cNvPr>
          <p:cNvSpPr/>
          <p:nvPr>
            <p:custDataLst>
              <p:tags r:id="rId11"/>
            </p:custDataLst>
          </p:nvPr>
        </p:nvSpPr>
        <p:spPr>
          <a:xfrm>
            <a:off x="3886200" y="4038600"/>
            <a:ext cx="1268231" cy="457200"/>
          </a:xfrm>
          <a:prstGeom prst="roundRect">
            <a:avLst/>
          </a:prstGeom>
          <a:solidFill>
            <a:srgbClr val="E6761A"/>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USS RID Dev</a:t>
            </a:r>
          </a:p>
        </p:txBody>
      </p:sp>
      <p:sp>
        <p:nvSpPr>
          <p:cNvPr id="117" name="OTLSHAPE_T_83056b21ab064501b420e3f6c818abc2_Shape">
            <a:extLst>
              <a:ext uri="{FF2B5EF4-FFF2-40B4-BE49-F238E27FC236}">
                <a16:creationId xmlns:a16="http://schemas.microsoft.com/office/drawing/2014/main" id="{379BCD99-307A-47A7-868B-3524D2A6F2EE}"/>
              </a:ext>
            </a:extLst>
          </p:cNvPr>
          <p:cNvSpPr/>
          <p:nvPr>
            <p:custDataLst>
              <p:tags r:id="rId12"/>
            </p:custDataLst>
          </p:nvPr>
        </p:nvSpPr>
        <p:spPr>
          <a:xfrm>
            <a:off x="5633735" y="2209800"/>
            <a:ext cx="999677" cy="457200"/>
          </a:xfrm>
          <a:prstGeom prst="roundRect">
            <a:avLst/>
          </a:prstGeom>
          <a:solidFill>
            <a:srgbClr val="203864">
              <a:alpha val="60000"/>
            </a:srgb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RID new Use Cases</a:t>
            </a:r>
          </a:p>
        </p:txBody>
      </p:sp>
      <p:cxnSp>
        <p:nvCxnSpPr>
          <p:cNvPr id="118" name="OTLSHAPE_M_a0a73fefe2fd49b2a181787c1ad34e29_Connector2">
            <a:extLst>
              <a:ext uri="{FF2B5EF4-FFF2-40B4-BE49-F238E27FC236}">
                <a16:creationId xmlns:a16="http://schemas.microsoft.com/office/drawing/2014/main" id="{695A5909-72CB-4AF1-979F-FA842CFB71A7}"/>
              </a:ext>
            </a:extLst>
          </p:cNvPr>
          <p:cNvCxnSpPr/>
          <p:nvPr>
            <p:custDataLst>
              <p:tags r:id="rId13"/>
            </p:custDataLst>
          </p:nvPr>
        </p:nvCxnSpPr>
        <p:spPr bwMode="auto">
          <a:xfrm>
            <a:off x="881961" y="1650343"/>
            <a:ext cx="0" cy="15459"/>
          </a:xfrm>
          <a:prstGeom prst="line">
            <a:avLst/>
          </a:prstGeom>
          <a:noFill/>
          <a:ln w="7620" cap="flat" cmpd="sng" algn="ctr">
            <a:solidFill>
              <a:srgbClr val="1F497E">
                <a:alpha val="49804"/>
              </a:srgb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0" name="OTLSHAPE_M_67545ad1f53343f8a2dc3f212bdb3b41_Shape">
            <a:extLst>
              <a:ext uri="{FF2B5EF4-FFF2-40B4-BE49-F238E27FC236}">
                <a16:creationId xmlns:a16="http://schemas.microsoft.com/office/drawing/2014/main" id="{470A9FFB-D322-4C06-A23F-BAD6A3361D11}"/>
              </a:ext>
            </a:extLst>
          </p:cNvPr>
          <p:cNvSpPr/>
          <p:nvPr>
            <p:custDataLst>
              <p:tags r:id="rId14"/>
            </p:custDataLst>
          </p:nvPr>
        </p:nvSpPr>
        <p:spPr bwMode="auto">
          <a:xfrm rot="16200000">
            <a:off x="2124159" y="1565818"/>
            <a:ext cx="152016" cy="140492"/>
          </a:xfrm>
          <a:prstGeom prst="flowChartMerge">
            <a:avLst/>
          </a:prstGeom>
          <a:solidFill>
            <a:srgbClr val="FFC000"/>
          </a:solidFill>
          <a:ln>
            <a:noFill/>
          </a:ln>
          <a:effectLst/>
          <a:scene3d>
            <a:camera prst="orthographicFront"/>
            <a:lightRig rig="threePt" dir="t"/>
          </a:scene3d>
          <a:sp3d>
            <a:bevelT h="12700"/>
          </a:sp3d>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algn="ctr">
                    <a:schemeClr val="bg2">
                      <a:alpha val="50000"/>
                    </a:schemeClr>
                  </a:outerShdw>
                </a:effectLst>
              </a14:hiddenEffects>
            </a:ext>
            <a:ext uri="{53640926-AAD7-44D8-BBD7-CCE9431645EC}">
              <a14:shadowObscured xmlns:a14="http://schemas.microsoft.com/office/drawing/2010/main" val="1"/>
            </a:ext>
          </a:extLst>
        </p:spPr>
        <p:txBody>
          <a:bodyPr vert="horz" wrap="square" lIns="68580" tIns="34290" rIns="68580" bIns="34290" numCol="1" rtlCol="0" anchor="t" anchorCtr="0" compatLnSpc="1">
            <a:prstTxWarp prst="textNoShape">
              <a:avLst/>
            </a:prstTxWarp>
            <a:spAutoFit/>
          </a:bodyPr>
          <a:lstStyle/>
          <a:p>
            <a:pPr marL="0" marR="0" lvl="0" indent="0" algn="l" defTabSz="685800" rtl="0" eaLnBrk="1" fontAlgn="auto" latinLnBrk="0" hangingPunct="1">
              <a:lnSpc>
                <a:spcPct val="100000"/>
              </a:lnSpc>
              <a:spcBef>
                <a:spcPct val="50000"/>
              </a:spcBef>
              <a:spcAft>
                <a:spcPts val="0"/>
              </a:spcAft>
              <a:buClrTx/>
              <a:buSzTx/>
              <a:buFontTx/>
              <a:buChar char="•"/>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21" name="OTLSHAPE_M_67545ad1f53343f8a2dc3f212bdb3b41_Title">
            <a:extLst>
              <a:ext uri="{FF2B5EF4-FFF2-40B4-BE49-F238E27FC236}">
                <a16:creationId xmlns:a16="http://schemas.microsoft.com/office/drawing/2014/main" id="{FB942A35-4D71-477E-8FD2-3885D90BF3E8}"/>
              </a:ext>
            </a:extLst>
          </p:cNvPr>
          <p:cNvSpPr txBox="1"/>
          <p:nvPr>
            <p:custDataLst>
              <p:tags r:id="rId15"/>
            </p:custDataLst>
          </p:nvPr>
        </p:nvSpPr>
        <p:spPr bwMode="auto">
          <a:xfrm>
            <a:off x="5990016" y="961903"/>
            <a:ext cx="1858584"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rtlCol="0" anchor="ctr" anchorCtr="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3" normalizeH="0" baseline="0" noProof="0" dirty="0">
                <a:ln>
                  <a:noFill/>
                </a:ln>
                <a:solidFill>
                  <a:srgbClr val="000000"/>
                </a:solidFill>
                <a:effectLst/>
                <a:uLnTx/>
                <a:uFillTx/>
                <a:latin typeface="Calibri" panose="020F0502020204030204"/>
                <a:cs typeface="+mn-cs"/>
              </a:rPr>
              <a:t>RID Data Exchange (</a:t>
            </a:r>
            <a:r>
              <a:rPr kumimoji="0" lang="en-US" sz="1400" b="1" i="0" u="none" strike="noStrike" kern="1200" cap="none" spc="-3" normalizeH="0" baseline="0" noProof="0" dirty="0" err="1">
                <a:ln>
                  <a:noFill/>
                </a:ln>
                <a:solidFill>
                  <a:srgbClr val="000000"/>
                </a:solidFill>
                <a:effectLst/>
                <a:uLnTx/>
                <a:uFillTx/>
                <a:latin typeface="Calibri" panose="020F0502020204030204"/>
                <a:cs typeface="+mn-cs"/>
              </a:rPr>
              <a:t>RIDEx</a:t>
            </a:r>
            <a:r>
              <a:rPr lang="en-US" sz="1400" b="1" spc="-3" dirty="0">
                <a:solidFill>
                  <a:srgbClr val="000000"/>
                </a:solidFill>
                <a:latin typeface="Calibri" panose="020F0502020204030204"/>
              </a:rPr>
              <a:t>) v1</a:t>
            </a:r>
            <a:r>
              <a:rPr kumimoji="0" lang="en-US" sz="1400" b="1" i="0" u="none" strike="noStrike" kern="1200" cap="none" spc="-3" normalizeH="0" baseline="0" noProof="0" dirty="0">
                <a:ln>
                  <a:noFill/>
                </a:ln>
                <a:solidFill>
                  <a:srgbClr val="000000"/>
                </a:solidFill>
                <a:effectLst/>
                <a:uLnTx/>
                <a:uFillTx/>
                <a:latin typeface="Calibri" panose="020F0502020204030204"/>
                <a:cs typeface="+mn-cs"/>
              </a:rPr>
              <a:t> Operation</a:t>
            </a:r>
          </a:p>
        </p:txBody>
      </p:sp>
      <p:sp>
        <p:nvSpPr>
          <p:cNvPr id="122" name="OTLSHAPE_M_67545ad1f53343f8a2dc3f212bdb3b41_Date">
            <a:extLst>
              <a:ext uri="{FF2B5EF4-FFF2-40B4-BE49-F238E27FC236}">
                <a16:creationId xmlns:a16="http://schemas.microsoft.com/office/drawing/2014/main" id="{0DCD489F-AF78-42EA-ACF0-CBE2B14CBE87}"/>
              </a:ext>
            </a:extLst>
          </p:cNvPr>
          <p:cNvSpPr txBox="1"/>
          <p:nvPr>
            <p:custDataLst>
              <p:tags r:id="rId16"/>
            </p:custDataLst>
          </p:nvPr>
        </p:nvSpPr>
        <p:spPr bwMode="auto">
          <a:xfrm>
            <a:off x="6024880" y="1384756"/>
            <a:ext cx="90932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rtlCol="0" anchor="ctr" anchorCtr="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6" normalizeH="0" baseline="0" noProof="0" dirty="0">
                <a:ln>
                  <a:noFill/>
                </a:ln>
                <a:solidFill>
                  <a:srgbClr val="44546A"/>
                </a:solidFill>
                <a:effectLst/>
                <a:uLnTx/>
                <a:uFillTx/>
                <a:latin typeface="Calibri" panose="020F0502020204030204"/>
                <a:ea typeface="+mn-ea"/>
                <a:cs typeface="+mn-cs"/>
              </a:rPr>
              <a:t>12/16/2020</a:t>
            </a:r>
          </a:p>
        </p:txBody>
      </p:sp>
      <p:sp>
        <p:nvSpPr>
          <p:cNvPr id="123" name="OTLSHAPE_M_67545ad1f53343f8a2dc3f212bdb3b41_Shape">
            <a:extLst>
              <a:ext uri="{FF2B5EF4-FFF2-40B4-BE49-F238E27FC236}">
                <a16:creationId xmlns:a16="http://schemas.microsoft.com/office/drawing/2014/main" id="{BFB84B1E-53B2-462C-9447-F49CCA20385D}"/>
              </a:ext>
            </a:extLst>
          </p:cNvPr>
          <p:cNvSpPr/>
          <p:nvPr>
            <p:custDataLst>
              <p:tags r:id="rId17"/>
            </p:custDataLst>
          </p:nvPr>
        </p:nvSpPr>
        <p:spPr bwMode="auto">
          <a:xfrm rot="16200000">
            <a:off x="5852783" y="1278634"/>
            <a:ext cx="152016" cy="140492"/>
          </a:xfrm>
          <a:prstGeom prst="flowChartMerge">
            <a:avLst/>
          </a:prstGeom>
          <a:solidFill>
            <a:srgbClr val="FFC000"/>
          </a:solidFill>
          <a:ln>
            <a:noFill/>
          </a:ln>
          <a:effectLst/>
          <a:scene3d>
            <a:camera prst="orthographicFront"/>
            <a:lightRig rig="threePt" dir="t"/>
          </a:scene3d>
          <a:sp3d>
            <a:bevelT h="12700"/>
          </a:sp3d>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algn="ctr">
                    <a:schemeClr val="bg2">
                      <a:alpha val="50000"/>
                    </a:schemeClr>
                  </a:outerShdw>
                </a:effectLst>
              </a14:hiddenEffects>
            </a:ext>
            <a:ext uri="{53640926-AAD7-44D8-BBD7-CCE9431645EC}">
              <a14:shadowObscured xmlns:a14="http://schemas.microsoft.com/office/drawing/2010/main" val="1"/>
            </a:ext>
          </a:extLst>
        </p:spPr>
        <p:txBody>
          <a:bodyPr vert="horz" wrap="square" lIns="68580" tIns="34290" rIns="68580" bIns="34290" numCol="1" rtlCol="0" anchor="t" anchorCtr="0" compatLnSpc="1">
            <a:prstTxWarp prst="textNoShape">
              <a:avLst/>
            </a:prstTxWarp>
            <a:spAutoFit/>
          </a:bodyPr>
          <a:lstStyle/>
          <a:p>
            <a:pPr marL="0" marR="0" lvl="0" indent="0" algn="l" defTabSz="685800" rtl="0" eaLnBrk="1" fontAlgn="auto" latinLnBrk="0" hangingPunct="1">
              <a:lnSpc>
                <a:spcPct val="100000"/>
              </a:lnSpc>
              <a:spcBef>
                <a:spcPct val="50000"/>
              </a:spcBef>
              <a:spcAft>
                <a:spcPts val="0"/>
              </a:spcAft>
              <a:buClrTx/>
              <a:buSzTx/>
              <a:buFontTx/>
              <a:buChar char="•"/>
              <a:tabLst/>
              <a:defRPr/>
            </a:pPr>
            <a:endParaRPr kumimoji="0" lang="en-US" sz="1800" b="0" i="0" u="none" strike="noStrike" kern="1200" cap="none" spc="0" normalizeH="0" baseline="0" noProof="0">
              <a:ln>
                <a:noFill/>
              </a:ln>
              <a:solidFill>
                <a:srgbClr val="000000"/>
              </a:solidFill>
              <a:effectLst/>
              <a:uLnTx/>
              <a:uFillTx/>
              <a:latin typeface="Arial" charset="0"/>
              <a:ea typeface="+mn-ea"/>
              <a:cs typeface="+mn-cs"/>
            </a:endParaRPr>
          </a:p>
        </p:txBody>
      </p:sp>
      <p:cxnSp>
        <p:nvCxnSpPr>
          <p:cNvPr id="124" name="OTLSHAPE_M_a0a73fefe2fd49b2a181787c1ad34e29_Connector2">
            <a:extLst>
              <a:ext uri="{FF2B5EF4-FFF2-40B4-BE49-F238E27FC236}">
                <a16:creationId xmlns:a16="http://schemas.microsoft.com/office/drawing/2014/main" id="{25D84B0A-3327-4B3A-934F-CBEEF64639D0}"/>
              </a:ext>
            </a:extLst>
          </p:cNvPr>
          <p:cNvCxnSpPr/>
          <p:nvPr>
            <p:custDataLst>
              <p:tags r:id="rId18"/>
            </p:custDataLst>
          </p:nvPr>
        </p:nvCxnSpPr>
        <p:spPr bwMode="auto">
          <a:xfrm>
            <a:off x="1043438" y="1753645"/>
            <a:ext cx="0" cy="15459"/>
          </a:xfrm>
          <a:prstGeom prst="line">
            <a:avLst/>
          </a:prstGeom>
          <a:noFill/>
          <a:ln w="7620" cap="flat" cmpd="sng" algn="ctr">
            <a:solidFill>
              <a:srgbClr val="1F497E">
                <a:alpha val="49804"/>
              </a:srgb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6" name="OTLSHAPE_TB_00000000000000000000000000000000_TimescaleInterval5">
            <a:extLst>
              <a:ext uri="{FF2B5EF4-FFF2-40B4-BE49-F238E27FC236}">
                <a16:creationId xmlns:a16="http://schemas.microsoft.com/office/drawing/2014/main" id="{BB9C3748-7540-4DFF-9C61-F88273C359D2}"/>
              </a:ext>
            </a:extLst>
          </p:cNvPr>
          <p:cNvSpPr txBox="1"/>
          <p:nvPr>
            <p:custDataLst>
              <p:tags r:id="rId19"/>
            </p:custDataLst>
          </p:nvPr>
        </p:nvSpPr>
        <p:spPr bwMode="auto">
          <a:xfrm>
            <a:off x="7141794" y="1963570"/>
            <a:ext cx="198968" cy="113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rtlCol="0"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5" normalizeH="0" baseline="0" noProof="0" dirty="0">
                <a:ln>
                  <a:noFill/>
                </a:ln>
                <a:solidFill>
                  <a:srgbClr val="FFFFFF"/>
                </a:solidFill>
                <a:effectLst/>
                <a:uLnTx/>
                <a:uFillTx/>
                <a:latin typeface="Calibri" panose="020F0502020204030204"/>
                <a:ea typeface="+mn-ea"/>
                <a:cs typeface="+mn-cs"/>
              </a:rPr>
              <a:t>Jan 2022</a:t>
            </a:r>
          </a:p>
        </p:txBody>
      </p:sp>
      <p:cxnSp>
        <p:nvCxnSpPr>
          <p:cNvPr id="127" name="Straight Connector 126">
            <a:extLst>
              <a:ext uri="{FF2B5EF4-FFF2-40B4-BE49-F238E27FC236}">
                <a16:creationId xmlns:a16="http://schemas.microsoft.com/office/drawing/2014/main" id="{8770DB04-F6FF-4F7B-AAF2-CEE31C3AFFAF}"/>
              </a:ext>
            </a:extLst>
          </p:cNvPr>
          <p:cNvCxnSpPr/>
          <p:nvPr/>
        </p:nvCxnSpPr>
        <p:spPr bwMode="auto">
          <a:xfrm>
            <a:off x="5861735" y="1401014"/>
            <a:ext cx="0" cy="543949"/>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9" name="OTLSHAPE_M_67545ad1f53343f8a2dc3f212bdb3b41_Title">
            <a:extLst>
              <a:ext uri="{FF2B5EF4-FFF2-40B4-BE49-F238E27FC236}">
                <a16:creationId xmlns:a16="http://schemas.microsoft.com/office/drawing/2014/main" id="{2F111506-D94C-4E58-9C56-41AF29124AFD}"/>
              </a:ext>
            </a:extLst>
          </p:cNvPr>
          <p:cNvSpPr txBox="1"/>
          <p:nvPr>
            <p:custDataLst>
              <p:tags r:id="rId20"/>
            </p:custDataLst>
          </p:nvPr>
        </p:nvSpPr>
        <p:spPr bwMode="auto">
          <a:xfrm>
            <a:off x="2234898" y="1207368"/>
            <a:ext cx="142127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rtlCol="0" anchor="ctr" anchorCtr="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3" normalizeH="0" baseline="0" noProof="0" dirty="0">
                <a:ln>
                  <a:noFill/>
                </a:ln>
                <a:solidFill>
                  <a:srgbClr val="000000"/>
                </a:solidFill>
                <a:effectLst/>
                <a:uLnTx/>
                <a:uFillTx/>
                <a:latin typeface="Calibri" panose="020F0502020204030204"/>
                <a:ea typeface="+mn-ea"/>
                <a:cs typeface="+mn-cs"/>
              </a:rPr>
              <a:t>First Industry Cohort TIM</a:t>
            </a:r>
          </a:p>
        </p:txBody>
      </p:sp>
      <p:sp>
        <p:nvSpPr>
          <p:cNvPr id="130" name="OTLSHAPE_M_f20508340e5f4764be232a69efd44f81_Date">
            <a:extLst>
              <a:ext uri="{FF2B5EF4-FFF2-40B4-BE49-F238E27FC236}">
                <a16:creationId xmlns:a16="http://schemas.microsoft.com/office/drawing/2014/main" id="{A1AF0098-2EC6-410E-AF0B-778547FB55F8}"/>
              </a:ext>
            </a:extLst>
          </p:cNvPr>
          <p:cNvSpPr txBox="1"/>
          <p:nvPr>
            <p:custDataLst>
              <p:tags r:id="rId21"/>
            </p:custDataLst>
          </p:nvPr>
        </p:nvSpPr>
        <p:spPr bwMode="auto">
          <a:xfrm>
            <a:off x="2270543" y="1615510"/>
            <a:ext cx="703176"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rtlCol="0" anchor="ctr" anchorCtr="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6" normalizeH="0" baseline="0" noProof="0" dirty="0">
                <a:ln>
                  <a:noFill/>
                </a:ln>
                <a:solidFill>
                  <a:srgbClr val="44546A"/>
                </a:solidFill>
                <a:effectLst/>
                <a:uLnTx/>
                <a:uFillTx/>
                <a:latin typeface="Calibri" panose="020F0502020204030204"/>
                <a:ea typeface="+mn-ea"/>
                <a:cs typeface="+mn-cs"/>
              </a:rPr>
              <a:t>2/26/20</a:t>
            </a:r>
          </a:p>
        </p:txBody>
      </p:sp>
      <p:sp>
        <p:nvSpPr>
          <p:cNvPr id="131" name="TextBox 130">
            <a:extLst>
              <a:ext uri="{FF2B5EF4-FFF2-40B4-BE49-F238E27FC236}">
                <a16:creationId xmlns:a16="http://schemas.microsoft.com/office/drawing/2014/main" id="{B617F3FD-8233-4F01-AE6C-7A2D0D136B96}"/>
              </a:ext>
            </a:extLst>
          </p:cNvPr>
          <p:cNvSpPr txBox="1"/>
          <p:nvPr/>
        </p:nvSpPr>
        <p:spPr>
          <a:xfrm>
            <a:off x="5751529" y="5105400"/>
            <a:ext cx="1874246" cy="30777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Onboarding Complete</a:t>
            </a:r>
          </a:p>
        </p:txBody>
      </p:sp>
      <p:sp>
        <p:nvSpPr>
          <p:cNvPr id="134" name="OTLSHAPE_M_c7356e651f624a308ab8aa8565b4c7cf_Shape">
            <a:extLst>
              <a:ext uri="{FF2B5EF4-FFF2-40B4-BE49-F238E27FC236}">
                <a16:creationId xmlns:a16="http://schemas.microsoft.com/office/drawing/2014/main" id="{B0F9F673-3AB5-4130-8F77-491316B4D604}"/>
              </a:ext>
            </a:extLst>
          </p:cNvPr>
          <p:cNvSpPr/>
          <p:nvPr>
            <p:custDataLst>
              <p:tags r:id="rId22"/>
            </p:custDataLst>
          </p:nvPr>
        </p:nvSpPr>
        <p:spPr bwMode="auto">
          <a:xfrm rot="10800000">
            <a:off x="5638801" y="5334000"/>
            <a:ext cx="281302" cy="223552"/>
          </a:xfrm>
          <a:prstGeom prst="flowChartMerge">
            <a:avLst/>
          </a:prstGeom>
          <a:solidFill>
            <a:srgbClr val="FFC000"/>
          </a:solidFill>
          <a:ln>
            <a:noFill/>
          </a:ln>
          <a:effectLst/>
          <a:scene3d>
            <a:camera prst="orthographicFront"/>
            <a:lightRig rig="threePt" dir="t"/>
          </a:scene3d>
          <a:sp3d>
            <a:bevelT h="12700"/>
          </a:sp3d>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algn="ctr">
                    <a:schemeClr val="bg2">
                      <a:alpha val="50000"/>
                    </a:schemeClr>
                  </a:outerShdw>
                </a:effectLst>
              </a14:hiddenEffects>
            </a:ext>
            <a:ext uri="{53640926-AAD7-44D8-BBD7-CCE9431645EC}">
              <a14:shadowObscured xmlns:a14="http://schemas.microsoft.com/office/drawing/2010/main" val="1"/>
            </a:ext>
          </a:extLst>
        </p:spPr>
        <p:txBody>
          <a:bodyPr vert="horz" wrap="square" lIns="68580" tIns="34290" rIns="68580" bIns="34290" numCol="1" rtlCol="0" anchor="t" anchorCtr="0" compatLnSpc="1">
            <a:prstTxWarp prst="textNoShape">
              <a:avLst/>
            </a:prstTxWarp>
            <a:spAutoFit/>
          </a:bodyPr>
          <a:lstStyle/>
          <a:p>
            <a:pPr marL="0" marR="0" lvl="0" indent="0" algn="l" defTabSz="685800" rtl="0" eaLnBrk="1" fontAlgn="auto" latinLnBrk="0" hangingPunct="1">
              <a:lnSpc>
                <a:spcPct val="100000"/>
              </a:lnSpc>
              <a:spcBef>
                <a:spcPct val="50000"/>
              </a:spcBef>
              <a:spcAft>
                <a:spcPts val="0"/>
              </a:spcAft>
              <a:buClrTx/>
              <a:buSzTx/>
              <a:buFontTx/>
              <a:buChar char="•"/>
              <a:tabLst/>
              <a:defRPr/>
            </a:pPr>
            <a:endParaRPr kumimoji="0" lang="en-US" sz="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39" name="TextBox 138">
            <a:extLst>
              <a:ext uri="{FF2B5EF4-FFF2-40B4-BE49-F238E27FC236}">
                <a16:creationId xmlns:a16="http://schemas.microsoft.com/office/drawing/2014/main" id="{A62F007E-2B51-4622-8D78-3E214A3D5A09}"/>
              </a:ext>
            </a:extLst>
          </p:cNvPr>
          <p:cNvSpPr txBox="1"/>
          <p:nvPr/>
        </p:nvSpPr>
        <p:spPr>
          <a:xfrm>
            <a:off x="7528901" y="5622626"/>
            <a:ext cx="853099" cy="30777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RIDEx</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v2</a:t>
            </a:r>
          </a:p>
        </p:txBody>
      </p:sp>
      <p:sp>
        <p:nvSpPr>
          <p:cNvPr id="140" name="OTLSHAPE_TB_00000000000000000000000000000000_TimescaleInterval5">
            <a:extLst>
              <a:ext uri="{FF2B5EF4-FFF2-40B4-BE49-F238E27FC236}">
                <a16:creationId xmlns:a16="http://schemas.microsoft.com/office/drawing/2014/main" id="{32EDA120-1D83-4B38-BF94-76AFDEA13B95}"/>
              </a:ext>
            </a:extLst>
          </p:cNvPr>
          <p:cNvSpPr txBox="1"/>
          <p:nvPr>
            <p:custDataLst>
              <p:tags r:id="rId23"/>
            </p:custDataLst>
          </p:nvPr>
        </p:nvSpPr>
        <p:spPr bwMode="auto">
          <a:xfrm>
            <a:off x="8081011" y="1981814"/>
            <a:ext cx="198968" cy="113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rtlCol="0" anchor="ctr" anchorCtr="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15" normalizeH="0" baseline="0" noProof="0">
                <a:ln>
                  <a:noFill/>
                </a:ln>
                <a:solidFill>
                  <a:srgbClr val="FFFFFF"/>
                </a:solidFill>
                <a:effectLst/>
                <a:uLnTx/>
                <a:uFillTx/>
                <a:latin typeface="Calibri" panose="020F0502020204030204"/>
                <a:ea typeface="+mn-ea"/>
                <a:cs typeface="+mn-cs"/>
              </a:rPr>
              <a:t>Jan 2023</a:t>
            </a:r>
            <a:endParaRPr kumimoji="0" lang="en-US" sz="900" b="0" i="0" u="none" strike="noStrike" kern="1200" cap="none" spc="-15" normalizeH="0" baseline="0" noProof="0" dirty="0">
              <a:ln>
                <a:noFill/>
              </a:ln>
              <a:solidFill>
                <a:srgbClr val="FFFFFF"/>
              </a:solidFill>
              <a:effectLst/>
              <a:uLnTx/>
              <a:uFillTx/>
              <a:latin typeface="Calibri" panose="020F0502020204030204"/>
              <a:ea typeface="+mn-ea"/>
              <a:cs typeface="+mn-cs"/>
            </a:endParaRPr>
          </a:p>
        </p:txBody>
      </p:sp>
      <p:cxnSp>
        <p:nvCxnSpPr>
          <p:cNvPr id="141" name="Straight Connector 140">
            <a:extLst>
              <a:ext uri="{FF2B5EF4-FFF2-40B4-BE49-F238E27FC236}">
                <a16:creationId xmlns:a16="http://schemas.microsoft.com/office/drawing/2014/main" id="{146D8D32-E965-4786-98FC-93E9CCC0C748}"/>
              </a:ext>
            </a:extLst>
          </p:cNvPr>
          <p:cNvCxnSpPr/>
          <p:nvPr/>
        </p:nvCxnSpPr>
        <p:spPr>
          <a:xfrm>
            <a:off x="8064111" y="1953323"/>
            <a:ext cx="0" cy="1930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2" name="OTLSHAPE_T_83056b21ab064501b420e3f6c818abc2_Shape">
            <a:extLst>
              <a:ext uri="{FF2B5EF4-FFF2-40B4-BE49-F238E27FC236}">
                <a16:creationId xmlns:a16="http://schemas.microsoft.com/office/drawing/2014/main" id="{8A0F314D-EA92-438D-9C3A-66D9638D0E8C}"/>
              </a:ext>
            </a:extLst>
          </p:cNvPr>
          <p:cNvSpPr/>
          <p:nvPr>
            <p:custDataLst>
              <p:tags r:id="rId24"/>
            </p:custDataLst>
          </p:nvPr>
        </p:nvSpPr>
        <p:spPr>
          <a:xfrm>
            <a:off x="4957496" y="5257800"/>
            <a:ext cx="758472" cy="457200"/>
          </a:xfrm>
          <a:prstGeom prst="roundRect">
            <a:avLst/>
          </a:prstGeom>
          <a:solidFill>
            <a:srgbClr val="4472C4">
              <a:lumMod val="50000"/>
            </a:srgb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USS OB</a:t>
            </a:r>
          </a:p>
        </p:txBody>
      </p:sp>
      <p:sp>
        <p:nvSpPr>
          <p:cNvPr id="143" name="OTLSHAPE_T_83056b21ab064501b420e3f6c818abc2_Shape">
            <a:extLst>
              <a:ext uri="{FF2B5EF4-FFF2-40B4-BE49-F238E27FC236}">
                <a16:creationId xmlns:a16="http://schemas.microsoft.com/office/drawing/2014/main" id="{1706B3C4-C879-49F6-BEF9-7ED77FCB19D4}"/>
              </a:ext>
            </a:extLst>
          </p:cNvPr>
          <p:cNvSpPr/>
          <p:nvPr>
            <p:custDataLst>
              <p:tags r:id="rId25"/>
            </p:custDataLst>
          </p:nvPr>
        </p:nvSpPr>
        <p:spPr>
          <a:xfrm>
            <a:off x="3895498" y="5257800"/>
            <a:ext cx="1044219" cy="457200"/>
          </a:xfrm>
          <a:prstGeom prst="roundRect">
            <a:avLst/>
          </a:prstGeom>
          <a:solidFill>
            <a:srgbClr val="4472C4">
              <a:lumMod val="50000"/>
            </a:srgbClr>
          </a:solidFill>
          <a:ln w="12700" cap="flat" cmpd="sng" algn="ctr">
            <a:noFill/>
            <a:prstDash val="solid"/>
            <a:miter lim="800000"/>
          </a:ln>
          <a:effectLst/>
          <a:scene3d>
            <a:camera prst="orthographicFront"/>
            <a:lightRig rig="balanced" dir="t">
              <a:rot lat="0" lon="0" rev="8700000"/>
            </a:lightRig>
          </a:scene3d>
          <a:sp3d>
            <a:bevelT w="165100" h="12700"/>
          </a:sp3d>
          <a:extLst>
            <a:ext uri="{53640926-AAD7-44D8-BBD7-CCE9431645EC}">
              <a14:shadowObscured xmlns:a14="http://schemas.microsoft.com/office/drawing/2010/main" val="1"/>
            </a:ext>
          </a:ex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a:ea typeface="+mn-ea"/>
                <a:cs typeface="+mn-cs"/>
              </a:rPr>
              <a:t>OB Procedure</a:t>
            </a:r>
          </a:p>
        </p:txBody>
      </p:sp>
      <p:sp>
        <p:nvSpPr>
          <p:cNvPr id="149" name="Right Arrow 148"/>
          <p:cNvSpPr/>
          <p:nvPr/>
        </p:nvSpPr>
        <p:spPr>
          <a:xfrm>
            <a:off x="5181600" y="4038600"/>
            <a:ext cx="3430700" cy="457200"/>
          </a:xfrm>
          <a:prstGeom prst="rightArrow">
            <a:avLst/>
          </a:prstGeom>
          <a:solidFill>
            <a:srgbClr val="203864">
              <a:alpha val="30000"/>
            </a:srgbClr>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ight Arrow 149"/>
          <p:cNvSpPr/>
          <p:nvPr/>
        </p:nvSpPr>
        <p:spPr>
          <a:xfrm>
            <a:off x="5850756" y="4653450"/>
            <a:ext cx="2761436" cy="457200"/>
          </a:xfrm>
          <a:prstGeom prst="rightArrow">
            <a:avLst/>
          </a:prstGeom>
          <a:solidFill>
            <a:srgbClr val="203864">
              <a:alpha val="30000"/>
            </a:srgbClr>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ight Arrow 150"/>
          <p:cNvSpPr/>
          <p:nvPr/>
        </p:nvSpPr>
        <p:spPr>
          <a:xfrm>
            <a:off x="6302919" y="5257800"/>
            <a:ext cx="2309273" cy="457200"/>
          </a:xfrm>
          <a:prstGeom prst="rightArrow">
            <a:avLst/>
          </a:prstGeom>
          <a:solidFill>
            <a:srgbClr val="203864">
              <a:alpha val="30000"/>
            </a:srgbClr>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4" name="Right Arrow 153"/>
          <p:cNvSpPr/>
          <p:nvPr/>
        </p:nvSpPr>
        <p:spPr>
          <a:xfrm>
            <a:off x="5841420" y="2819400"/>
            <a:ext cx="2765071" cy="457200"/>
          </a:xfrm>
          <a:prstGeom prst="rightArrow">
            <a:avLst/>
          </a:prstGeom>
          <a:solidFill>
            <a:srgbClr val="203864">
              <a:alpha val="30000"/>
            </a:srgbClr>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6" name="Straight Connector 155">
            <a:extLst>
              <a:ext uri="{FF2B5EF4-FFF2-40B4-BE49-F238E27FC236}">
                <a16:creationId xmlns:a16="http://schemas.microsoft.com/office/drawing/2014/main" id="{146D8D32-E965-4786-98FC-93E9CCC0C748}"/>
              </a:ext>
            </a:extLst>
          </p:cNvPr>
          <p:cNvCxnSpPr/>
          <p:nvPr/>
        </p:nvCxnSpPr>
        <p:spPr>
          <a:xfrm>
            <a:off x="7105651" y="1950126"/>
            <a:ext cx="0" cy="1930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146D8D32-E965-4786-98FC-93E9CCC0C748}"/>
              </a:ext>
            </a:extLst>
          </p:cNvPr>
          <p:cNvCxnSpPr/>
          <p:nvPr/>
        </p:nvCxnSpPr>
        <p:spPr>
          <a:xfrm>
            <a:off x="6083379" y="1944824"/>
            <a:ext cx="0" cy="1930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146D8D32-E965-4786-98FC-93E9CCC0C748}"/>
              </a:ext>
            </a:extLst>
          </p:cNvPr>
          <p:cNvCxnSpPr/>
          <p:nvPr/>
        </p:nvCxnSpPr>
        <p:spPr>
          <a:xfrm>
            <a:off x="1274612" y="1950126"/>
            <a:ext cx="0" cy="1930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OTLSHAPE_M_c7356e651f624a308ab8aa8565b4c7cf_Shape">
            <a:extLst>
              <a:ext uri="{FF2B5EF4-FFF2-40B4-BE49-F238E27FC236}">
                <a16:creationId xmlns:a16="http://schemas.microsoft.com/office/drawing/2014/main" id="{B0F9F673-3AB5-4130-8F77-491316B4D604}"/>
              </a:ext>
            </a:extLst>
          </p:cNvPr>
          <p:cNvSpPr/>
          <p:nvPr>
            <p:custDataLst>
              <p:tags r:id="rId26"/>
            </p:custDataLst>
          </p:nvPr>
        </p:nvSpPr>
        <p:spPr bwMode="auto">
          <a:xfrm rot="10800000">
            <a:off x="5715968" y="5748053"/>
            <a:ext cx="281302" cy="223552"/>
          </a:xfrm>
          <a:prstGeom prst="flowChartMerge">
            <a:avLst/>
          </a:prstGeom>
          <a:solidFill>
            <a:srgbClr val="FFC000"/>
          </a:solidFill>
          <a:ln>
            <a:noFill/>
          </a:ln>
          <a:effectLst/>
          <a:scene3d>
            <a:camera prst="orthographicFront"/>
            <a:lightRig rig="threePt" dir="t"/>
          </a:scene3d>
          <a:sp3d>
            <a:bevelT h="12700"/>
          </a:sp3d>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algn="ctr">
                    <a:schemeClr val="bg2">
                      <a:alpha val="50000"/>
                    </a:schemeClr>
                  </a:outerShdw>
                </a:effectLst>
              </a14:hiddenEffects>
            </a:ext>
            <a:ext uri="{53640926-AAD7-44D8-BBD7-CCE9431645EC}">
              <a14:shadowObscured xmlns:a14="http://schemas.microsoft.com/office/drawing/2010/main" val="1"/>
            </a:ext>
          </a:extLst>
        </p:spPr>
        <p:txBody>
          <a:bodyPr vert="horz" wrap="square" lIns="68580" tIns="34290" rIns="68580" bIns="34290" numCol="1" rtlCol="0" anchor="t" anchorCtr="0" compatLnSpc="1">
            <a:prstTxWarp prst="textNoShape">
              <a:avLst/>
            </a:prstTxWarp>
            <a:spAutoFit/>
          </a:bodyPr>
          <a:lstStyle/>
          <a:p>
            <a:pPr marL="0" marR="0" lvl="0" indent="0" algn="l" defTabSz="685800" rtl="0" eaLnBrk="1" fontAlgn="auto" latinLnBrk="0" hangingPunct="1">
              <a:lnSpc>
                <a:spcPct val="100000"/>
              </a:lnSpc>
              <a:spcBef>
                <a:spcPct val="50000"/>
              </a:spcBef>
              <a:spcAft>
                <a:spcPts val="0"/>
              </a:spcAft>
              <a:buClrTx/>
              <a:buSzTx/>
              <a:buFontTx/>
              <a:buChar char="•"/>
              <a:tabLst/>
              <a:defRPr/>
            </a:pPr>
            <a:endParaRPr kumimoji="0" lang="en-US" sz="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7" name="OTLSHAPE_M_c7356e651f624a308ab8aa8565b4c7cf_Shape">
            <a:extLst>
              <a:ext uri="{FF2B5EF4-FFF2-40B4-BE49-F238E27FC236}">
                <a16:creationId xmlns:a16="http://schemas.microsoft.com/office/drawing/2014/main" id="{B0F9F673-3AB5-4130-8F77-491316B4D604}"/>
              </a:ext>
            </a:extLst>
          </p:cNvPr>
          <p:cNvSpPr/>
          <p:nvPr>
            <p:custDataLst>
              <p:tags r:id="rId27"/>
            </p:custDataLst>
          </p:nvPr>
        </p:nvSpPr>
        <p:spPr bwMode="auto">
          <a:xfrm rot="10800000">
            <a:off x="7419536" y="5795434"/>
            <a:ext cx="281302" cy="223552"/>
          </a:xfrm>
          <a:prstGeom prst="flowChartMerge">
            <a:avLst/>
          </a:prstGeom>
          <a:solidFill>
            <a:srgbClr val="FFC000"/>
          </a:solidFill>
          <a:ln>
            <a:noFill/>
          </a:ln>
          <a:effectLst/>
          <a:scene3d>
            <a:camera prst="orthographicFront"/>
            <a:lightRig rig="threePt" dir="t"/>
          </a:scene3d>
          <a:sp3d>
            <a:bevelT h="12700"/>
          </a:sp3d>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algn="ctr">
                    <a:schemeClr val="bg2">
                      <a:alpha val="50000"/>
                    </a:schemeClr>
                  </a:outerShdw>
                </a:effectLst>
              </a14:hiddenEffects>
            </a:ext>
            <a:ext uri="{53640926-AAD7-44D8-BBD7-CCE9431645EC}">
              <a14:shadowObscured xmlns:a14="http://schemas.microsoft.com/office/drawing/2010/main" val="1"/>
            </a:ext>
          </a:extLst>
        </p:spPr>
        <p:txBody>
          <a:bodyPr vert="horz" wrap="square" lIns="68580" tIns="34290" rIns="68580" bIns="34290" numCol="1" rtlCol="0" anchor="t" anchorCtr="0" compatLnSpc="1">
            <a:prstTxWarp prst="textNoShape">
              <a:avLst/>
            </a:prstTxWarp>
            <a:spAutoFit/>
          </a:bodyPr>
          <a:lstStyle/>
          <a:p>
            <a:pPr marL="0" marR="0" lvl="0" indent="0" algn="l" defTabSz="685800" rtl="0" eaLnBrk="1" fontAlgn="auto" latinLnBrk="0" hangingPunct="1">
              <a:lnSpc>
                <a:spcPct val="100000"/>
              </a:lnSpc>
              <a:spcBef>
                <a:spcPct val="50000"/>
              </a:spcBef>
              <a:spcAft>
                <a:spcPts val="0"/>
              </a:spcAft>
              <a:buClrTx/>
              <a:buSzTx/>
              <a:buFontTx/>
              <a:buChar char="•"/>
              <a:tabLst/>
              <a:defRPr/>
            </a:pPr>
            <a:endParaRPr kumimoji="0" lang="en-US" sz="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8" name="OTLSHAPE_M_c7356e651f624a308ab8aa8565b4c7cf_Shape">
            <a:extLst>
              <a:ext uri="{FF2B5EF4-FFF2-40B4-BE49-F238E27FC236}">
                <a16:creationId xmlns:a16="http://schemas.microsoft.com/office/drawing/2014/main" id="{B0F9F673-3AB5-4130-8F77-491316B4D604}"/>
              </a:ext>
            </a:extLst>
          </p:cNvPr>
          <p:cNvSpPr/>
          <p:nvPr>
            <p:custDataLst>
              <p:tags r:id="rId28"/>
            </p:custDataLst>
          </p:nvPr>
        </p:nvSpPr>
        <p:spPr bwMode="auto">
          <a:xfrm rot="10800000">
            <a:off x="8262584" y="5789809"/>
            <a:ext cx="281302" cy="223552"/>
          </a:xfrm>
          <a:prstGeom prst="flowChartMerge">
            <a:avLst/>
          </a:prstGeom>
          <a:solidFill>
            <a:srgbClr val="FFC000"/>
          </a:solidFill>
          <a:ln>
            <a:noFill/>
          </a:ln>
          <a:effectLst/>
          <a:scene3d>
            <a:camera prst="orthographicFront"/>
            <a:lightRig rig="threePt" dir="t"/>
          </a:scene3d>
          <a:sp3d>
            <a:bevelT h="12700"/>
          </a:sp3d>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algn="ctr">
                    <a:schemeClr val="bg2">
                      <a:alpha val="50000"/>
                    </a:schemeClr>
                  </a:outerShdw>
                </a:effectLst>
              </a14:hiddenEffects>
            </a:ext>
            <a:ext uri="{53640926-AAD7-44D8-BBD7-CCE9431645EC}">
              <a14:shadowObscured xmlns:a14="http://schemas.microsoft.com/office/drawing/2010/main" val="1"/>
            </a:ext>
          </a:extLst>
        </p:spPr>
        <p:txBody>
          <a:bodyPr vert="horz" wrap="square" lIns="68580" tIns="34290" rIns="68580" bIns="34290" numCol="1" rtlCol="0" anchor="t" anchorCtr="0" compatLnSpc="1">
            <a:prstTxWarp prst="textNoShape">
              <a:avLst/>
            </a:prstTxWarp>
            <a:spAutoFit/>
          </a:bodyPr>
          <a:lstStyle/>
          <a:p>
            <a:pPr marL="0" marR="0" lvl="0" indent="0" algn="l" defTabSz="685800" rtl="0" eaLnBrk="1" fontAlgn="auto" latinLnBrk="0" hangingPunct="1">
              <a:lnSpc>
                <a:spcPct val="100000"/>
              </a:lnSpc>
              <a:spcBef>
                <a:spcPct val="50000"/>
              </a:spcBef>
              <a:spcAft>
                <a:spcPts val="0"/>
              </a:spcAft>
              <a:buClrTx/>
              <a:buSzTx/>
              <a:buFontTx/>
              <a:buChar char="•"/>
              <a:tabLst/>
              <a:defRPr/>
            </a:pPr>
            <a:endParaRPr kumimoji="0" lang="en-US" sz="8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2" name="Footer Placeholder 4">
            <a:extLst>
              <a:ext uri="{FF2B5EF4-FFF2-40B4-BE49-F238E27FC236}">
                <a16:creationId xmlns:a16="http://schemas.microsoft.com/office/drawing/2014/main" id="{3FE8F4CA-389F-48AC-A02D-D7A6ABEDCB7A}"/>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201201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301B2-6507-400D-BCA8-F2BD2722096D}"/>
              </a:ext>
            </a:extLst>
          </p:cNvPr>
          <p:cNvSpPr>
            <a:spLocks noGrp="1"/>
          </p:cNvSpPr>
          <p:nvPr>
            <p:ph type="title"/>
          </p:nvPr>
        </p:nvSpPr>
        <p:spPr/>
        <p:txBody>
          <a:bodyPr/>
          <a:lstStyle/>
          <a:p>
            <a:r>
              <a:rPr lang="en-US" dirty="0" err="1"/>
              <a:t>RIDEx</a:t>
            </a:r>
            <a:r>
              <a:rPr lang="en-US" dirty="0"/>
              <a:t> 2020 Scope</a:t>
            </a:r>
          </a:p>
        </p:txBody>
      </p:sp>
      <p:sp>
        <p:nvSpPr>
          <p:cNvPr id="3" name="Content Placeholder 2">
            <a:extLst>
              <a:ext uri="{FF2B5EF4-FFF2-40B4-BE49-F238E27FC236}">
                <a16:creationId xmlns:a16="http://schemas.microsoft.com/office/drawing/2014/main" id="{9CF8ADAD-4352-4281-B478-08DB7A1E6203}"/>
              </a:ext>
            </a:extLst>
          </p:cNvPr>
          <p:cNvSpPr>
            <a:spLocks noGrp="1"/>
          </p:cNvSpPr>
          <p:nvPr>
            <p:ph idx="1"/>
          </p:nvPr>
        </p:nvSpPr>
        <p:spPr/>
        <p:txBody>
          <a:bodyPr/>
          <a:lstStyle/>
          <a:p>
            <a:pPr>
              <a:buFont typeface="+mj-lt"/>
              <a:buAutoNum type="arabicPeriod"/>
            </a:pPr>
            <a:r>
              <a:rPr lang="en-US" sz="2000" b="0" dirty="0"/>
              <a:t>Basic Secure Connections between USS and FAA (A&amp;A)</a:t>
            </a:r>
          </a:p>
          <a:p>
            <a:pPr>
              <a:buFont typeface="+mj-lt"/>
              <a:buAutoNum type="arabicPeriod"/>
            </a:pPr>
            <a:r>
              <a:rPr lang="en-US" sz="2000" b="0" dirty="0"/>
              <a:t>Initial Data Models</a:t>
            </a:r>
          </a:p>
          <a:p>
            <a:pPr>
              <a:buFont typeface="+mj-lt"/>
              <a:buAutoNum type="arabicPeriod"/>
            </a:pPr>
            <a:r>
              <a:rPr lang="en-US" sz="2000" b="0" dirty="0"/>
              <a:t>Baseline Streams</a:t>
            </a:r>
          </a:p>
          <a:p>
            <a:pPr>
              <a:buFont typeface="+mj-lt"/>
              <a:buAutoNum type="arabicPeriod"/>
            </a:pPr>
            <a:r>
              <a:rPr lang="en-US" sz="2000" b="0" dirty="0"/>
              <a:t>Basic Monitoring &amp; Analytics between USS and FAA</a:t>
            </a:r>
          </a:p>
          <a:p>
            <a:pPr marL="0" indent="0">
              <a:buNone/>
            </a:pPr>
            <a:endParaRPr lang="en-US" sz="2000" b="0" i="1" dirty="0"/>
          </a:p>
          <a:p>
            <a:pPr marL="0" indent="0">
              <a:buNone/>
            </a:pPr>
            <a:endParaRPr lang="en-US" dirty="0"/>
          </a:p>
        </p:txBody>
      </p:sp>
      <p:sp>
        <p:nvSpPr>
          <p:cNvPr id="5" name="Slide Number Placeholder 4">
            <a:extLst>
              <a:ext uri="{FF2B5EF4-FFF2-40B4-BE49-F238E27FC236}">
                <a16:creationId xmlns:a16="http://schemas.microsoft.com/office/drawing/2014/main" id="{18E93B2C-68B6-4649-81E7-F2920065633B}"/>
              </a:ext>
            </a:extLst>
          </p:cNvPr>
          <p:cNvSpPr>
            <a:spLocks noGrp="1"/>
          </p:cNvSpPr>
          <p:nvPr>
            <p:ph type="sldNum" sz="quarter" idx="12"/>
          </p:nvPr>
        </p:nvSpPr>
        <p:spPr/>
        <p:txBody>
          <a:bodyPr/>
          <a:lstStyle/>
          <a:p>
            <a:fld id="{40DEE7EF-22A0-420B-9457-EE30CD5F62FB}" type="slidenum">
              <a:rPr lang="en-US" smtClean="0"/>
              <a:t>17</a:t>
            </a:fld>
            <a:endParaRPr lang="en-US"/>
          </a:p>
        </p:txBody>
      </p:sp>
      <p:sp>
        <p:nvSpPr>
          <p:cNvPr id="6" name="Date Placeholder 2">
            <a:extLst>
              <a:ext uri="{FF2B5EF4-FFF2-40B4-BE49-F238E27FC236}">
                <a16:creationId xmlns:a16="http://schemas.microsoft.com/office/drawing/2014/main" id="{2084EEAF-151A-4949-91CF-5F1394C48B91}"/>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CE9E6398-1963-4430-BBA9-EAE2B590EEE6}"/>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200568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4E8E5-DC63-4BBB-AEEC-C22FF9FAA113}"/>
              </a:ext>
            </a:extLst>
          </p:cNvPr>
          <p:cNvSpPr>
            <a:spLocks noGrp="1"/>
          </p:cNvSpPr>
          <p:nvPr>
            <p:ph type="title"/>
          </p:nvPr>
        </p:nvSpPr>
        <p:spPr/>
        <p:txBody>
          <a:bodyPr/>
          <a:lstStyle/>
          <a:p>
            <a:r>
              <a:rPr lang="en-US" dirty="0"/>
              <a:t>Operational Context</a:t>
            </a:r>
          </a:p>
        </p:txBody>
      </p:sp>
      <p:sp>
        <p:nvSpPr>
          <p:cNvPr id="5" name="Slide Number Placeholder 4">
            <a:extLst>
              <a:ext uri="{FF2B5EF4-FFF2-40B4-BE49-F238E27FC236}">
                <a16:creationId xmlns:a16="http://schemas.microsoft.com/office/drawing/2014/main" id="{08096AEF-EE43-41C4-9EC5-DBF3D466C5F0}"/>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18</a:t>
            </a:fld>
            <a:endParaRPr lang="en-US" dirty="0">
              <a:solidFill>
                <a:srgbClr val="FFFFFF">
                  <a:lumMod val="65000"/>
                </a:srgbClr>
              </a:solidFill>
            </a:endParaRPr>
          </a:p>
        </p:txBody>
      </p:sp>
      <p:sp>
        <p:nvSpPr>
          <p:cNvPr id="6" name="Rectangle 5">
            <a:extLst>
              <a:ext uri="{FF2B5EF4-FFF2-40B4-BE49-F238E27FC236}">
                <a16:creationId xmlns:a16="http://schemas.microsoft.com/office/drawing/2014/main" id="{9B1FA4DA-1B9C-4565-A0B2-44F30208397E}"/>
              </a:ext>
            </a:extLst>
          </p:cNvPr>
          <p:cNvSpPr/>
          <p:nvPr/>
        </p:nvSpPr>
        <p:spPr>
          <a:xfrm>
            <a:off x="465951" y="1533463"/>
            <a:ext cx="8094407" cy="3791074"/>
          </a:xfrm>
          <a:prstGeom prst="rect">
            <a:avLst/>
          </a:prstGeom>
          <a:solidFill>
            <a:srgbClr val="E5EEF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FD90C256-6093-4374-BD6B-CBFA496FED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410"/>
          <a:stretch/>
        </p:blipFill>
        <p:spPr>
          <a:xfrm>
            <a:off x="465950" y="1533463"/>
            <a:ext cx="7475188" cy="3791074"/>
          </a:xfrm>
          <a:prstGeom prst="rect">
            <a:avLst/>
          </a:prstGeom>
        </p:spPr>
      </p:pic>
      <p:pic>
        <p:nvPicPr>
          <p:cNvPr id="8" name="Graphic 9">
            <a:extLst>
              <a:ext uri="{FF2B5EF4-FFF2-40B4-BE49-F238E27FC236}">
                <a16:creationId xmlns:a16="http://schemas.microsoft.com/office/drawing/2014/main" id="{8E6BF938-DEDB-4BC1-8203-794E558D1C0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643789" y="2537070"/>
            <a:ext cx="535070" cy="535070"/>
          </a:xfrm>
          <a:prstGeom prst="rect">
            <a:avLst/>
          </a:prstGeom>
        </p:spPr>
      </p:pic>
      <p:pic>
        <p:nvPicPr>
          <p:cNvPr id="9" name="Graphic 13">
            <a:extLst>
              <a:ext uri="{FF2B5EF4-FFF2-40B4-BE49-F238E27FC236}">
                <a16:creationId xmlns:a16="http://schemas.microsoft.com/office/drawing/2014/main" id="{4B15D4DE-EB7A-4134-8B2A-EC0637A3214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651365" y="3636831"/>
            <a:ext cx="265075" cy="265075"/>
          </a:xfrm>
          <a:prstGeom prst="rect">
            <a:avLst/>
          </a:prstGeom>
        </p:spPr>
      </p:pic>
      <p:pic>
        <p:nvPicPr>
          <p:cNvPr id="10" name="Graphic 15">
            <a:extLst>
              <a:ext uri="{FF2B5EF4-FFF2-40B4-BE49-F238E27FC236}">
                <a16:creationId xmlns:a16="http://schemas.microsoft.com/office/drawing/2014/main" id="{275F8479-A63B-4815-A168-02371740ABCE}"/>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20934629" flipH="1">
            <a:off x="5055235" y="1943086"/>
            <a:ext cx="835761" cy="275801"/>
          </a:xfrm>
          <a:prstGeom prst="rect">
            <a:avLst/>
          </a:prstGeom>
        </p:spPr>
      </p:pic>
      <p:pic>
        <p:nvPicPr>
          <p:cNvPr id="11" name="Graphic 16">
            <a:extLst>
              <a:ext uri="{FF2B5EF4-FFF2-40B4-BE49-F238E27FC236}">
                <a16:creationId xmlns:a16="http://schemas.microsoft.com/office/drawing/2014/main" id="{08D90227-087D-4FE4-9BBF-7F37DEB2FCB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721139" flipH="1">
            <a:off x="715367" y="3850831"/>
            <a:ext cx="400495" cy="400495"/>
          </a:xfrm>
          <a:prstGeom prst="rect">
            <a:avLst/>
          </a:prstGeom>
        </p:spPr>
      </p:pic>
      <p:sp>
        <p:nvSpPr>
          <p:cNvPr id="12" name="Rectangle: Rounded Corners 11">
            <a:extLst>
              <a:ext uri="{FF2B5EF4-FFF2-40B4-BE49-F238E27FC236}">
                <a16:creationId xmlns:a16="http://schemas.microsoft.com/office/drawing/2014/main" id="{0C20712A-4AF1-42F7-A7D2-FA4626AE7E74}"/>
              </a:ext>
            </a:extLst>
          </p:cNvPr>
          <p:cNvSpPr/>
          <p:nvPr/>
        </p:nvSpPr>
        <p:spPr>
          <a:xfrm>
            <a:off x="7170531" y="2603513"/>
            <a:ext cx="1000936" cy="864405"/>
          </a:xfrm>
          <a:prstGeom prst="roundRect">
            <a:avLst/>
          </a:prstGeom>
          <a:solidFill>
            <a:srgbClr val="4472C4"/>
          </a:solidFill>
          <a:ln w="12700" cap="flat" cmpd="sng" algn="ctr">
            <a:solidFill>
              <a:srgbClr val="4472C4">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5B925818-A74E-4636-9744-F23CD4BC820A}"/>
              </a:ext>
            </a:extLst>
          </p:cNvPr>
          <p:cNvCxnSpPr>
            <a:cxnSpLocks/>
          </p:cNvCxnSpPr>
          <p:nvPr/>
        </p:nvCxnSpPr>
        <p:spPr>
          <a:xfrm flipH="1">
            <a:off x="915614" y="2985013"/>
            <a:ext cx="877000" cy="1691961"/>
          </a:xfrm>
          <a:prstGeom prst="line">
            <a:avLst/>
          </a:prstGeom>
          <a:noFill/>
          <a:ln w="19050" cap="flat" cmpd="sng" algn="ctr">
            <a:solidFill>
              <a:srgbClr val="ED7D31"/>
            </a:solidFill>
            <a:prstDash val="dash"/>
            <a:miter lim="800000"/>
          </a:ln>
          <a:effectLst/>
        </p:spPr>
      </p:cxnSp>
      <p:sp>
        <p:nvSpPr>
          <p:cNvPr id="14" name="TextBox 27">
            <a:extLst>
              <a:ext uri="{FF2B5EF4-FFF2-40B4-BE49-F238E27FC236}">
                <a16:creationId xmlns:a16="http://schemas.microsoft.com/office/drawing/2014/main" id="{19CB5380-09A6-4172-9CE9-3A49BED32017}"/>
              </a:ext>
            </a:extLst>
          </p:cNvPr>
          <p:cNvSpPr txBox="1"/>
          <p:nvPr/>
        </p:nvSpPr>
        <p:spPr>
          <a:xfrm>
            <a:off x="7429061" y="3153428"/>
            <a:ext cx="517706"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1600" b="1" dirty="0">
                <a:solidFill>
                  <a:prstClr val="white"/>
                </a:solidFill>
                <a:latin typeface="Calibri" panose="020F0502020204030204"/>
              </a:rPr>
              <a:t>FAA</a:t>
            </a:r>
            <a:endParaRPr lang="en-US" sz="1400" b="1" dirty="0">
              <a:solidFill>
                <a:prstClr val="white"/>
              </a:solidFill>
              <a:latin typeface="Calibri" panose="020F0502020204030204"/>
            </a:endParaRPr>
          </a:p>
        </p:txBody>
      </p:sp>
      <p:sp>
        <p:nvSpPr>
          <p:cNvPr id="15" name="TextBox 33">
            <a:extLst>
              <a:ext uri="{FF2B5EF4-FFF2-40B4-BE49-F238E27FC236}">
                <a16:creationId xmlns:a16="http://schemas.microsoft.com/office/drawing/2014/main" id="{EF594AA3-2F08-4EB1-AD7E-37B925F8FC14}"/>
              </a:ext>
            </a:extLst>
          </p:cNvPr>
          <p:cNvSpPr txBox="1"/>
          <p:nvPr/>
        </p:nvSpPr>
        <p:spPr>
          <a:xfrm rot="17847529">
            <a:off x="1341547" y="3686143"/>
            <a:ext cx="370614"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1400" b="1" dirty="0">
                <a:solidFill>
                  <a:srgbClr val="ED7D31"/>
                </a:solidFill>
                <a:latin typeface="Calibri" panose="020F0502020204030204"/>
              </a:rPr>
              <a:t>C2</a:t>
            </a:r>
            <a:endParaRPr lang="en-US" sz="1600" b="1" dirty="0">
              <a:solidFill>
                <a:srgbClr val="ED7D31"/>
              </a:solidFill>
              <a:latin typeface="Calibri" panose="020F0502020204030204"/>
            </a:endParaRPr>
          </a:p>
        </p:txBody>
      </p:sp>
      <p:pic>
        <p:nvPicPr>
          <p:cNvPr id="16" name="Picture 15">
            <a:extLst>
              <a:ext uri="{FF2B5EF4-FFF2-40B4-BE49-F238E27FC236}">
                <a16:creationId xmlns:a16="http://schemas.microsoft.com/office/drawing/2014/main" id="{B9F6C3FA-20CF-4715-A14E-8CBF0C26B960}"/>
              </a:ext>
            </a:extLst>
          </p:cNvPr>
          <p:cNvPicPr>
            <a:picLocks noChangeAspect="1"/>
          </p:cNvPicPr>
          <p:nvPr/>
        </p:nvPicPr>
        <p:blipFill>
          <a:blip r:embed="rId12"/>
          <a:stretch>
            <a:fillRect/>
          </a:stretch>
        </p:blipFill>
        <p:spPr>
          <a:xfrm>
            <a:off x="611158" y="4676974"/>
            <a:ext cx="460494" cy="475113"/>
          </a:xfrm>
          <a:prstGeom prst="rect">
            <a:avLst/>
          </a:prstGeom>
        </p:spPr>
      </p:pic>
      <p:pic>
        <p:nvPicPr>
          <p:cNvPr id="17" name="Picture 16">
            <a:extLst>
              <a:ext uri="{FF2B5EF4-FFF2-40B4-BE49-F238E27FC236}">
                <a16:creationId xmlns:a16="http://schemas.microsoft.com/office/drawing/2014/main" id="{1F773C4F-55D2-43B5-8BD9-1AAF9F8F6587}"/>
              </a:ext>
            </a:extLst>
          </p:cNvPr>
          <p:cNvPicPr>
            <a:picLocks/>
          </p:cNvPicPr>
          <p:nvPr/>
        </p:nvPicPr>
        <p:blipFill>
          <a:blip r:embed="rId13" cstate="print">
            <a:extLst>
              <a:ext uri="{28A0092B-C50C-407E-A947-70E740481C1C}">
                <a14:useLocalDpi xmlns:a14="http://schemas.microsoft.com/office/drawing/2010/main" val="0"/>
              </a:ext>
            </a:extLst>
          </a:blip>
          <a:stretch>
            <a:fillRect/>
          </a:stretch>
        </p:blipFill>
        <p:spPr>
          <a:xfrm>
            <a:off x="7459314" y="2705557"/>
            <a:ext cx="457200" cy="457200"/>
          </a:xfrm>
          <a:prstGeom prst="rect">
            <a:avLst/>
          </a:prstGeom>
        </p:spPr>
      </p:pic>
      <p:sp>
        <p:nvSpPr>
          <p:cNvPr id="18" name="Rectangle: Rounded Corners 17">
            <a:extLst>
              <a:ext uri="{FF2B5EF4-FFF2-40B4-BE49-F238E27FC236}">
                <a16:creationId xmlns:a16="http://schemas.microsoft.com/office/drawing/2014/main" id="{BC9822F7-AB2D-4CE6-96D1-FB349B9253EE}"/>
              </a:ext>
            </a:extLst>
          </p:cNvPr>
          <p:cNvSpPr/>
          <p:nvPr/>
        </p:nvSpPr>
        <p:spPr>
          <a:xfrm>
            <a:off x="5508851" y="2669956"/>
            <a:ext cx="731520" cy="731520"/>
          </a:xfrm>
          <a:prstGeom prst="roundRect">
            <a:avLst/>
          </a:prstGeom>
          <a:solidFill>
            <a:srgbClr val="70AD47"/>
          </a:solidFill>
          <a:ln w="12700" cap="flat" cmpd="sng" algn="ctr">
            <a:solidFill>
              <a:srgbClr val="70AD47">
                <a:shade val="5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5AA81A30-1178-4E05-A98D-BB81DD33EBCA}"/>
              </a:ext>
            </a:extLst>
          </p:cNvPr>
          <p:cNvGrpSpPr/>
          <p:nvPr/>
        </p:nvGrpSpPr>
        <p:grpSpPr>
          <a:xfrm>
            <a:off x="5681866" y="2740887"/>
            <a:ext cx="403208" cy="403208"/>
            <a:chOff x="7062643" y="2805698"/>
            <a:chExt cx="403208" cy="403208"/>
          </a:xfrm>
        </p:grpSpPr>
        <p:sp>
          <p:nvSpPr>
            <p:cNvPr id="20" name="Rectangle 19">
              <a:extLst>
                <a:ext uri="{FF2B5EF4-FFF2-40B4-BE49-F238E27FC236}">
                  <a16:creationId xmlns:a16="http://schemas.microsoft.com/office/drawing/2014/main" id="{D68B4821-26AF-40D8-AD2D-368D0A9DC532}"/>
                </a:ext>
              </a:extLst>
            </p:cNvPr>
            <p:cNvSpPr/>
            <p:nvPr/>
          </p:nvSpPr>
          <p:spPr>
            <a:xfrm>
              <a:off x="7114220" y="2929220"/>
              <a:ext cx="272417" cy="221639"/>
            </a:xfrm>
            <a:prstGeom prst="rect">
              <a:avLst/>
            </a:prstGeom>
            <a:solidFill>
              <a:sysClr val="window" lastClr="FFFFFF"/>
            </a:solidFill>
            <a:ln w="12700" cap="flat" cmpd="sng" algn="ctr">
              <a:no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Graphic 34">
              <a:extLst>
                <a:ext uri="{FF2B5EF4-FFF2-40B4-BE49-F238E27FC236}">
                  <a16:creationId xmlns:a16="http://schemas.microsoft.com/office/drawing/2014/main" id="{CDF47571-88ED-4238-942C-70417A296FD2}"/>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tretch>
              <a:fillRect/>
            </a:stretch>
          </p:blipFill>
          <p:spPr>
            <a:xfrm>
              <a:off x="7062643" y="2805698"/>
              <a:ext cx="403208" cy="403208"/>
            </a:xfrm>
            <a:prstGeom prst="rect">
              <a:avLst/>
            </a:prstGeom>
          </p:spPr>
        </p:pic>
      </p:grpSp>
      <p:sp>
        <p:nvSpPr>
          <p:cNvPr id="22" name="TextBox 35">
            <a:extLst>
              <a:ext uri="{FF2B5EF4-FFF2-40B4-BE49-F238E27FC236}">
                <a16:creationId xmlns:a16="http://schemas.microsoft.com/office/drawing/2014/main" id="{CC46685C-9A2E-431E-A15C-04EB74DACFD2}"/>
              </a:ext>
            </a:extLst>
          </p:cNvPr>
          <p:cNvSpPr txBox="1"/>
          <p:nvPr/>
        </p:nvSpPr>
        <p:spPr>
          <a:xfrm>
            <a:off x="5601810" y="3094236"/>
            <a:ext cx="561372" cy="338554"/>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en-US" sz="1600" b="1" dirty="0">
                <a:solidFill>
                  <a:prstClr val="white"/>
                </a:solidFill>
                <a:latin typeface="Calibri" panose="020F0502020204030204"/>
              </a:rPr>
              <a:t>USS </a:t>
            </a:r>
            <a:endParaRPr lang="en-US" b="1" dirty="0">
              <a:solidFill>
                <a:prstClr val="white"/>
              </a:solidFill>
              <a:latin typeface="Calibri" panose="020F0502020204030204"/>
            </a:endParaRPr>
          </a:p>
        </p:txBody>
      </p:sp>
      <p:cxnSp>
        <p:nvCxnSpPr>
          <p:cNvPr id="23" name="Straight Connector 22">
            <a:extLst>
              <a:ext uri="{FF2B5EF4-FFF2-40B4-BE49-F238E27FC236}">
                <a16:creationId xmlns:a16="http://schemas.microsoft.com/office/drawing/2014/main" id="{D240DEB2-9533-438E-AAEB-AAD1B0951FBC}"/>
              </a:ext>
            </a:extLst>
          </p:cNvPr>
          <p:cNvCxnSpPr>
            <a:cxnSpLocks/>
            <a:stCxn id="18" idx="1"/>
          </p:cNvCxnSpPr>
          <p:nvPr/>
        </p:nvCxnSpPr>
        <p:spPr>
          <a:xfrm flipH="1">
            <a:off x="1071652" y="3035716"/>
            <a:ext cx="4437199" cy="1641258"/>
          </a:xfrm>
          <a:prstGeom prst="line">
            <a:avLst/>
          </a:prstGeom>
          <a:noFill/>
          <a:ln w="25400" cap="rnd" cmpd="sng" algn="ctr">
            <a:solidFill>
              <a:srgbClr val="4472C4"/>
            </a:solidFill>
            <a:prstDash val="dash"/>
            <a:miter lim="800000"/>
          </a:ln>
          <a:effectLst/>
        </p:spPr>
      </p:cxnSp>
      <p:sp>
        <p:nvSpPr>
          <p:cNvPr id="24" name="TextBox 39">
            <a:extLst>
              <a:ext uri="{FF2B5EF4-FFF2-40B4-BE49-F238E27FC236}">
                <a16:creationId xmlns:a16="http://schemas.microsoft.com/office/drawing/2014/main" id="{D910F76F-F80A-4ACB-833E-4E61E456DE06}"/>
              </a:ext>
            </a:extLst>
          </p:cNvPr>
          <p:cNvSpPr txBox="1"/>
          <p:nvPr/>
        </p:nvSpPr>
        <p:spPr>
          <a:xfrm rot="20379012">
            <a:off x="3265351" y="3604355"/>
            <a:ext cx="1357808"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1400" b="1" dirty="0">
                <a:solidFill>
                  <a:srgbClr val="4472C4"/>
                </a:solidFill>
                <a:latin typeface="Calibri" panose="020F0502020204030204"/>
              </a:rPr>
              <a:t>Mobile Internet</a:t>
            </a:r>
          </a:p>
        </p:txBody>
      </p:sp>
      <p:cxnSp>
        <p:nvCxnSpPr>
          <p:cNvPr id="25" name="Straight Arrow Connector 24">
            <a:extLst>
              <a:ext uri="{FF2B5EF4-FFF2-40B4-BE49-F238E27FC236}">
                <a16:creationId xmlns:a16="http://schemas.microsoft.com/office/drawing/2014/main" id="{A7DA422F-BFBA-45D0-94D6-2D265232DEAC}"/>
              </a:ext>
            </a:extLst>
          </p:cNvPr>
          <p:cNvCxnSpPr>
            <a:cxnSpLocks/>
            <a:stCxn id="18" idx="3"/>
            <a:endCxn id="12" idx="1"/>
          </p:cNvCxnSpPr>
          <p:nvPr/>
        </p:nvCxnSpPr>
        <p:spPr>
          <a:xfrm>
            <a:off x="6240371" y="3035716"/>
            <a:ext cx="930160" cy="0"/>
          </a:xfrm>
          <a:prstGeom prst="straightConnector1">
            <a:avLst/>
          </a:prstGeom>
          <a:noFill/>
          <a:ln w="19050" cap="flat" cmpd="sng" algn="ctr">
            <a:solidFill>
              <a:srgbClr val="4472C4"/>
            </a:solidFill>
            <a:prstDash val="solid"/>
            <a:miter lim="800000"/>
            <a:headEnd type="triangle"/>
            <a:tailEnd type="triangle"/>
          </a:ln>
          <a:effectLst/>
        </p:spPr>
      </p:cxnSp>
      <p:sp>
        <p:nvSpPr>
          <p:cNvPr id="26" name="TextBox 39">
            <a:extLst>
              <a:ext uri="{FF2B5EF4-FFF2-40B4-BE49-F238E27FC236}">
                <a16:creationId xmlns:a16="http://schemas.microsoft.com/office/drawing/2014/main" id="{D0CA9D9E-D493-4648-B236-1C26ED1EC520}"/>
              </a:ext>
            </a:extLst>
          </p:cNvPr>
          <p:cNvSpPr txBox="1"/>
          <p:nvPr/>
        </p:nvSpPr>
        <p:spPr>
          <a:xfrm>
            <a:off x="6287416" y="3026381"/>
            <a:ext cx="788742"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1400" b="1" dirty="0">
                <a:solidFill>
                  <a:srgbClr val="4472C4"/>
                </a:solidFill>
                <a:latin typeface="Calibri" panose="020F0502020204030204"/>
              </a:rPr>
              <a:t>Internet</a:t>
            </a:r>
          </a:p>
        </p:txBody>
      </p:sp>
      <p:sp>
        <p:nvSpPr>
          <p:cNvPr id="27" name="Left Brace 26">
            <a:extLst>
              <a:ext uri="{FF2B5EF4-FFF2-40B4-BE49-F238E27FC236}">
                <a16:creationId xmlns:a16="http://schemas.microsoft.com/office/drawing/2014/main" id="{8DC9468D-73D9-4304-BB84-007427633549}"/>
              </a:ext>
            </a:extLst>
          </p:cNvPr>
          <p:cNvSpPr/>
          <p:nvPr/>
        </p:nvSpPr>
        <p:spPr>
          <a:xfrm rot="16200000">
            <a:off x="6649749" y="2793577"/>
            <a:ext cx="306421" cy="1786484"/>
          </a:xfrm>
          <a:prstGeom prst="leftBrace">
            <a:avLst>
              <a:gd name="adj1" fmla="val 74038"/>
              <a:gd name="adj2" fmla="val 50000"/>
            </a:avLst>
          </a:prstGeom>
          <a:noFill/>
          <a:ln w="635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02710526-57F3-4F35-9C39-D512D6064EB6}"/>
              </a:ext>
            </a:extLst>
          </p:cNvPr>
          <p:cNvSpPr txBox="1"/>
          <p:nvPr/>
        </p:nvSpPr>
        <p:spPr>
          <a:xfrm>
            <a:off x="5825466" y="3905721"/>
            <a:ext cx="1935851" cy="369332"/>
          </a:xfrm>
          <a:prstGeom prst="rect">
            <a:avLst/>
          </a:prstGeom>
          <a:noFill/>
        </p:spPr>
        <p:txBody>
          <a:bodyPr wrap="none" rtlCol="0">
            <a:spAutoFit/>
          </a:bodyPr>
          <a:lstStyle/>
          <a:p>
            <a:pPr eaLnBrk="1" fontAlgn="auto" hangingPunct="1">
              <a:spcBef>
                <a:spcPts val="0"/>
              </a:spcBef>
              <a:spcAft>
                <a:spcPts val="0"/>
              </a:spcAft>
            </a:pPr>
            <a:r>
              <a:rPr lang="en-US" dirty="0" err="1">
                <a:solidFill>
                  <a:prstClr val="black"/>
                </a:solidFill>
                <a:latin typeface="Calibri"/>
                <a:cs typeface="+mn-cs"/>
              </a:rPr>
              <a:t>RIDEx</a:t>
            </a:r>
            <a:r>
              <a:rPr lang="en-US" dirty="0">
                <a:solidFill>
                  <a:prstClr val="black"/>
                </a:solidFill>
                <a:latin typeface="Calibri"/>
                <a:cs typeface="+mn-cs"/>
              </a:rPr>
              <a:t> Architecture</a:t>
            </a:r>
          </a:p>
        </p:txBody>
      </p:sp>
      <p:sp>
        <p:nvSpPr>
          <p:cNvPr id="29" name="Date Placeholder 2">
            <a:extLst>
              <a:ext uri="{FF2B5EF4-FFF2-40B4-BE49-F238E27FC236}">
                <a16:creationId xmlns:a16="http://schemas.microsoft.com/office/drawing/2014/main" id="{9BB2AC93-CEEA-49A3-82F8-D46817025927}"/>
              </a:ext>
            </a:extLst>
          </p:cNvPr>
          <p:cNvSpPr>
            <a:spLocks noGrp="1"/>
          </p:cNvSpPr>
          <p:nvPr>
            <p:ph type="dt" sz="half" idx="10"/>
          </p:nvPr>
        </p:nvSpPr>
        <p:spPr>
          <a:xfrm>
            <a:off x="492239"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30" name="Footer Placeholder 4">
            <a:extLst>
              <a:ext uri="{FF2B5EF4-FFF2-40B4-BE49-F238E27FC236}">
                <a16:creationId xmlns:a16="http://schemas.microsoft.com/office/drawing/2014/main" id="{18486A95-05B0-4369-9F52-2C683AF49F30}"/>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106164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67A56-8F9F-4DEE-8671-C1D395012AAA}"/>
              </a:ext>
            </a:extLst>
          </p:cNvPr>
          <p:cNvSpPr>
            <a:spLocks noGrp="1"/>
          </p:cNvSpPr>
          <p:nvPr>
            <p:ph type="title"/>
          </p:nvPr>
        </p:nvSpPr>
        <p:spPr/>
        <p:txBody>
          <a:bodyPr/>
          <a:lstStyle/>
          <a:p>
            <a:r>
              <a:rPr lang="en-US" dirty="0" err="1"/>
              <a:t>RIDEx</a:t>
            </a:r>
            <a:r>
              <a:rPr lang="en-US" dirty="0"/>
              <a:t> Architecture Foundational Pillars</a:t>
            </a:r>
          </a:p>
        </p:txBody>
      </p:sp>
      <p:sp>
        <p:nvSpPr>
          <p:cNvPr id="5" name="Slide Number Placeholder 4">
            <a:extLst>
              <a:ext uri="{FF2B5EF4-FFF2-40B4-BE49-F238E27FC236}">
                <a16:creationId xmlns:a16="http://schemas.microsoft.com/office/drawing/2014/main" id="{33E254C7-3730-45CC-AA4C-45AA9CCFBAF0}"/>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19</a:t>
            </a:fld>
            <a:endParaRPr lang="en-US" dirty="0">
              <a:solidFill>
                <a:srgbClr val="FFFFFF">
                  <a:lumMod val="65000"/>
                </a:srgbClr>
              </a:solidFill>
            </a:endParaRPr>
          </a:p>
        </p:txBody>
      </p:sp>
      <p:graphicFrame>
        <p:nvGraphicFramePr>
          <p:cNvPr id="6" name="Table 5">
            <a:extLst>
              <a:ext uri="{FF2B5EF4-FFF2-40B4-BE49-F238E27FC236}">
                <a16:creationId xmlns:a16="http://schemas.microsoft.com/office/drawing/2014/main" id="{212AE13D-D5E3-4B8D-A2F7-6435777B0523}"/>
              </a:ext>
            </a:extLst>
          </p:cNvPr>
          <p:cNvGraphicFramePr>
            <a:graphicFrameLocks noGrp="1"/>
          </p:cNvGraphicFramePr>
          <p:nvPr/>
        </p:nvGraphicFramePr>
        <p:xfrm>
          <a:off x="374810" y="961909"/>
          <a:ext cx="8526303" cy="4926561"/>
        </p:xfrm>
        <a:graphic>
          <a:graphicData uri="http://schemas.openxmlformats.org/drawingml/2006/table">
            <a:tbl>
              <a:tblPr firstRow="1" bandRow="1">
                <a:tableStyleId>{E8B1032C-EA38-4F05-BA0D-38AFFFC7BED3}</a:tableStyleId>
              </a:tblPr>
              <a:tblGrid>
                <a:gridCol w="168259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gridCol w="2805113">
                  <a:extLst>
                    <a:ext uri="{9D8B030D-6E8A-4147-A177-3AD203B41FA5}">
                      <a16:colId xmlns:a16="http://schemas.microsoft.com/office/drawing/2014/main" val="20002"/>
                    </a:ext>
                  </a:extLst>
                </a:gridCol>
              </a:tblGrid>
              <a:tr h="409691">
                <a:tc>
                  <a:txBody>
                    <a:bodyPr/>
                    <a:lstStyle/>
                    <a:p>
                      <a:pPr>
                        <a:lnSpc>
                          <a:spcPct val="150000"/>
                        </a:lnSpc>
                      </a:pPr>
                      <a:r>
                        <a:rPr lang="en-US" sz="2000" dirty="0"/>
                        <a:t>Pillar</a:t>
                      </a:r>
                    </a:p>
                  </a:txBody>
                  <a:tcPr marL="68580" marR="68580" marT="34290" marB="34290">
                    <a:solidFill>
                      <a:schemeClr val="bg1">
                        <a:lumMod val="75000"/>
                      </a:schemeClr>
                    </a:solidFill>
                  </a:tcPr>
                </a:tc>
                <a:tc>
                  <a:txBody>
                    <a:bodyPr/>
                    <a:lstStyle/>
                    <a:p>
                      <a:pPr>
                        <a:lnSpc>
                          <a:spcPct val="150000"/>
                        </a:lnSpc>
                      </a:pPr>
                      <a:r>
                        <a:rPr lang="en-US" sz="2000" dirty="0"/>
                        <a:t>Objective/Reason</a:t>
                      </a:r>
                    </a:p>
                  </a:txBody>
                  <a:tcPr marL="68580" marR="68580" marT="34290" marB="34290">
                    <a:solidFill>
                      <a:schemeClr val="bg1">
                        <a:lumMod val="75000"/>
                      </a:schemeClr>
                    </a:solidFill>
                  </a:tcPr>
                </a:tc>
                <a:tc>
                  <a:txBody>
                    <a:bodyPr/>
                    <a:lstStyle/>
                    <a:p>
                      <a:pPr>
                        <a:lnSpc>
                          <a:spcPct val="150000"/>
                        </a:lnSpc>
                      </a:pPr>
                      <a:r>
                        <a:rPr lang="en-US" sz="2000" dirty="0"/>
                        <a:t>How</a:t>
                      </a:r>
                      <a:r>
                        <a:rPr lang="en-US" sz="2000" baseline="0" dirty="0"/>
                        <a:t> </a:t>
                      </a:r>
                      <a:endParaRPr lang="en-US" sz="2000" dirty="0"/>
                    </a:p>
                  </a:txBody>
                  <a:tcPr marL="68580" marR="68580" marT="34290" marB="34290">
                    <a:solidFill>
                      <a:schemeClr val="bg1">
                        <a:lumMod val="75000"/>
                      </a:schemeClr>
                    </a:solidFill>
                  </a:tcPr>
                </a:tc>
                <a:extLst>
                  <a:ext uri="{0D108BD9-81ED-4DB2-BD59-A6C34878D82A}">
                    <a16:rowId xmlns:a16="http://schemas.microsoft.com/office/drawing/2014/main" val="10000"/>
                  </a:ext>
                </a:extLst>
              </a:tr>
              <a:tr h="848008">
                <a:tc>
                  <a:txBody>
                    <a:bodyPr/>
                    <a:lstStyle/>
                    <a:p>
                      <a:r>
                        <a:rPr lang="en-US" sz="1500" b="1" dirty="0"/>
                        <a:t>Operational Excellence</a:t>
                      </a:r>
                    </a:p>
                  </a:txBody>
                  <a:tcPr marL="68580" marR="68580" marT="34290" marB="34290">
                    <a:solidFill>
                      <a:schemeClr val="bg1">
                        <a:alpha val="2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kern="1200" dirty="0"/>
                        <a:t>To run and monitor systems to deliver business value and to continually improve supporting processes and procedures</a:t>
                      </a:r>
                      <a:endParaRPr lang="en-US" sz="1500" dirty="0"/>
                    </a:p>
                  </a:txBody>
                  <a:tcPr marL="68580" marR="68580" marT="34290" marB="34290">
                    <a:solidFill>
                      <a:schemeClr val="bg1">
                        <a:alpha val="20000"/>
                      </a:schemeClr>
                    </a:solidFill>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500" dirty="0"/>
                        <a:t>Logging</a:t>
                      </a:r>
                      <a:r>
                        <a:rPr lang="en-US" sz="1500" baseline="0" dirty="0"/>
                        <a:t> capabilities</a:t>
                      </a:r>
                      <a:endParaRPr lang="en-US" sz="1500" dirty="0"/>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500" dirty="0"/>
                        <a:t>Monitoring capabilities</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500" dirty="0"/>
                        <a:t>Change management processes</a:t>
                      </a:r>
                    </a:p>
                  </a:txBody>
                  <a:tcPr marL="68580" marR="68580" marT="34290" marB="34290">
                    <a:solidFill>
                      <a:schemeClr val="bg1">
                        <a:alpha val="20000"/>
                      </a:schemeClr>
                    </a:solidFill>
                  </a:tcPr>
                </a:tc>
                <a:extLst>
                  <a:ext uri="{0D108BD9-81ED-4DB2-BD59-A6C34878D82A}">
                    <a16:rowId xmlns:a16="http://schemas.microsoft.com/office/drawing/2014/main" val="10001"/>
                  </a:ext>
                </a:extLst>
              </a:tr>
              <a:tr h="961232">
                <a:tc>
                  <a:txBody>
                    <a:bodyPr/>
                    <a:lstStyle/>
                    <a:p>
                      <a:r>
                        <a:rPr lang="en-US" sz="1500" b="1" dirty="0"/>
                        <a:t>Security</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kern="1200" dirty="0"/>
                        <a:t>To protect information, systems, and assets while delivering business value through risk assessments and mitigation strategies</a:t>
                      </a:r>
                      <a:endParaRPr lang="en-US" sz="1500" dirty="0"/>
                    </a:p>
                  </a:txBody>
                  <a:tcPr marL="68580" marR="68580" marT="34290" marB="34290"/>
                </a:tc>
                <a:tc>
                  <a:txBody>
                    <a:bodyPr/>
                    <a:lstStyle/>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500" dirty="0"/>
                        <a:t>Network</a:t>
                      </a:r>
                      <a:r>
                        <a:rPr lang="en-US" sz="1500" baseline="0" dirty="0"/>
                        <a:t> s</a:t>
                      </a:r>
                      <a:r>
                        <a:rPr lang="en-US" sz="1500" dirty="0"/>
                        <a:t>ecurity</a:t>
                      </a:r>
                      <a:r>
                        <a:rPr lang="en-US" sz="1500" baseline="0" dirty="0"/>
                        <a:t> measures</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500" dirty="0"/>
                        <a:t>Application access (MFA </a:t>
                      </a:r>
                      <a:r>
                        <a:rPr lang="en-US" sz="1500" dirty="0" err="1"/>
                        <a:t>AuthN</a:t>
                      </a:r>
                      <a:r>
                        <a:rPr lang="en-US" sz="1500" dirty="0"/>
                        <a:t>/</a:t>
                      </a:r>
                      <a:r>
                        <a:rPr lang="en-US" sz="1500" dirty="0" err="1"/>
                        <a:t>AuthZ</a:t>
                      </a:r>
                      <a:r>
                        <a:rPr lang="en-US" sz="1500" dirty="0"/>
                        <a:t>/)</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500" baseline="0" dirty="0"/>
                        <a:t>Data security(data in-transit and data at-rest)</a:t>
                      </a:r>
                      <a:endParaRPr lang="en-US" sz="1500" dirty="0"/>
                    </a:p>
                  </a:txBody>
                  <a:tcPr marL="68580" marR="68580" marT="34290" marB="34290"/>
                </a:tc>
                <a:extLst>
                  <a:ext uri="{0D108BD9-81ED-4DB2-BD59-A6C34878D82A}">
                    <a16:rowId xmlns:a16="http://schemas.microsoft.com/office/drawing/2014/main" val="10002"/>
                  </a:ext>
                </a:extLst>
              </a:tr>
              <a:tr h="1161433">
                <a:tc>
                  <a:txBody>
                    <a:bodyPr/>
                    <a:lstStyle/>
                    <a:p>
                      <a:r>
                        <a:rPr lang="en-US" sz="1500" b="1" dirty="0"/>
                        <a:t>Reliability</a:t>
                      </a:r>
                    </a:p>
                  </a:txBody>
                  <a:tcPr marL="68580" marR="68580" marT="34290" marB="34290">
                    <a:solidFill>
                      <a:schemeClr val="bg1">
                        <a:alpha val="2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kern="1200" dirty="0"/>
                        <a:t>To be able to recover from infrastructure or service disruptions, dynamically acquire computing resources to meet demand, and mitigate any disruptions (i.e.</a:t>
                      </a:r>
                      <a:r>
                        <a:rPr lang="en-US" sz="1500" kern="1200" baseline="0" dirty="0"/>
                        <a:t> </a:t>
                      </a:r>
                      <a:r>
                        <a:rPr lang="en-US" sz="1500" kern="1200" dirty="0"/>
                        <a:t>misconfigurations or transient network issues)</a:t>
                      </a:r>
                      <a:endParaRPr lang="en-US" sz="1500" dirty="0"/>
                    </a:p>
                  </a:txBody>
                  <a:tcPr marL="68580" marR="68580" marT="34290" marB="34290">
                    <a:solidFill>
                      <a:schemeClr val="bg1">
                        <a:alpha val="20000"/>
                      </a:schemeClr>
                    </a:solidFill>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t>USS Failover</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t>Soft dependency on FAA</a:t>
                      </a:r>
                    </a:p>
                  </a:txBody>
                  <a:tcPr marL="68580" marR="68580" marT="34290" marB="34290">
                    <a:solidFill>
                      <a:schemeClr val="bg1">
                        <a:alpha val="20000"/>
                      </a:schemeClr>
                    </a:solidFill>
                  </a:tcPr>
                </a:tc>
                <a:extLst>
                  <a:ext uri="{0D108BD9-81ED-4DB2-BD59-A6C34878D82A}">
                    <a16:rowId xmlns:a16="http://schemas.microsoft.com/office/drawing/2014/main" val="10003"/>
                  </a:ext>
                </a:extLst>
              </a:tr>
              <a:tr h="994641">
                <a:tc>
                  <a:txBody>
                    <a:bodyPr/>
                    <a:lstStyle/>
                    <a:p>
                      <a:r>
                        <a:rPr lang="en-US" sz="1500" b="1" dirty="0"/>
                        <a:t>Performance Efficiency</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kern="1200" dirty="0"/>
                        <a:t>To use computing resources efficiently to meet system requirements and to maintain that efficiency as demand changes and technologies evolve</a:t>
                      </a:r>
                      <a:endParaRPr lang="en-US" sz="1500" dirty="0"/>
                    </a:p>
                  </a:txBody>
                  <a:tcPr marL="68580" marR="68580" marT="34290" marB="34290"/>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t>Efficient, simple protocols</a:t>
                      </a:r>
                    </a:p>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t>Modern computing design</a:t>
                      </a:r>
                    </a:p>
                  </a:txBody>
                  <a:tcPr marL="68580" marR="68580" marT="34290" marB="34290"/>
                </a:tc>
                <a:extLst>
                  <a:ext uri="{0D108BD9-81ED-4DB2-BD59-A6C34878D82A}">
                    <a16:rowId xmlns:a16="http://schemas.microsoft.com/office/drawing/2014/main" val="10004"/>
                  </a:ext>
                </a:extLst>
              </a:tr>
            </a:tbl>
          </a:graphicData>
        </a:graphic>
      </p:graphicFrame>
      <p:sp>
        <p:nvSpPr>
          <p:cNvPr id="7" name="Date Placeholder 2">
            <a:extLst>
              <a:ext uri="{FF2B5EF4-FFF2-40B4-BE49-F238E27FC236}">
                <a16:creationId xmlns:a16="http://schemas.microsoft.com/office/drawing/2014/main" id="{80BDCB36-39A6-4236-9A9F-0375452FF25C}"/>
              </a:ext>
            </a:extLst>
          </p:cNvPr>
          <p:cNvSpPr>
            <a:spLocks noGrp="1"/>
          </p:cNvSpPr>
          <p:nvPr>
            <p:ph type="dt" sz="half" idx="10"/>
          </p:nvPr>
        </p:nvSpPr>
        <p:spPr>
          <a:xfrm>
            <a:off x="492239"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8" name="Footer Placeholder 4">
            <a:extLst>
              <a:ext uri="{FF2B5EF4-FFF2-40B4-BE49-F238E27FC236}">
                <a16:creationId xmlns:a16="http://schemas.microsoft.com/office/drawing/2014/main" id="{115F628D-6F76-4AD6-A9D3-32C40E3A9491}"/>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798602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67A56-8F9F-4DEE-8671-C1D395012AAA}"/>
              </a:ext>
            </a:extLst>
          </p:cNvPr>
          <p:cNvSpPr>
            <a:spLocks noGrp="1"/>
          </p:cNvSpPr>
          <p:nvPr>
            <p:ph type="title"/>
          </p:nvPr>
        </p:nvSpPr>
        <p:spPr/>
        <p:txBody>
          <a:bodyPr/>
          <a:lstStyle/>
          <a:p>
            <a:r>
              <a:rPr lang="en-US" dirty="0" err="1"/>
              <a:t>RIDEx</a:t>
            </a:r>
            <a:r>
              <a:rPr lang="en-US" dirty="0"/>
              <a:t> Architecture Application Pillars</a:t>
            </a:r>
          </a:p>
        </p:txBody>
      </p:sp>
      <p:sp>
        <p:nvSpPr>
          <p:cNvPr id="5" name="Slide Number Placeholder 4">
            <a:extLst>
              <a:ext uri="{FF2B5EF4-FFF2-40B4-BE49-F238E27FC236}">
                <a16:creationId xmlns:a16="http://schemas.microsoft.com/office/drawing/2014/main" id="{33E254C7-3730-45CC-AA4C-45AA9CCFBAF0}"/>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20</a:t>
            </a:fld>
            <a:endParaRPr lang="en-US" dirty="0">
              <a:solidFill>
                <a:srgbClr val="FFFFFF">
                  <a:lumMod val="65000"/>
                </a:srgbClr>
              </a:solidFill>
            </a:endParaRPr>
          </a:p>
        </p:txBody>
      </p:sp>
      <p:graphicFrame>
        <p:nvGraphicFramePr>
          <p:cNvPr id="6" name="Table 5">
            <a:extLst>
              <a:ext uri="{FF2B5EF4-FFF2-40B4-BE49-F238E27FC236}">
                <a16:creationId xmlns:a16="http://schemas.microsoft.com/office/drawing/2014/main" id="{212AE13D-D5E3-4B8D-A2F7-6435777B0523}"/>
              </a:ext>
            </a:extLst>
          </p:cNvPr>
          <p:cNvGraphicFramePr>
            <a:graphicFrameLocks noGrp="1"/>
          </p:cNvGraphicFramePr>
          <p:nvPr/>
        </p:nvGraphicFramePr>
        <p:xfrm>
          <a:off x="304800" y="985518"/>
          <a:ext cx="8596313" cy="4729482"/>
        </p:xfrm>
        <a:graphic>
          <a:graphicData uri="http://schemas.openxmlformats.org/drawingml/2006/table">
            <a:tbl>
              <a:tblPr firstRow="1" bandRow="1">
                <a:tableStyleId>{E8B1032C-EA38-4F05-BA0D-38AFFFC7BED3}</a:tableStyleId>
              </a:tblPr>
              <a:tblGrid>
                <a:gridCol w="16764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gridCol w="3109913">
                  <a:extLst>
                    <a:ext uri="{9D8B030D-6E8A-4147-A177-3AD203B41FA5}">
                      <a16:colId xmlns:a16="http://schemas.microsoft.com/office/drawing/2014/main" val="20002"/>
                    </a:ext>
                  </a:extLst>
                </a:gridCol>
              </a:tblGrid>
              <a:tr h="553844">
                <a:tc>
                  <a:txBody>
                    <a:bodyPr/>
                    <a:lstStyle/>
                    <a:p>
                      <a:pPr>
                        <a:lnSpc>
                          <a:spcPct val="150000"/>
                        </a:lnSpc>
                      </a:pPr>
                      <a:r>
                        <a:rPr lang="en-US" sz="2000" dirty="0"/>
                        <a:t>Pillar</a:t>
                      </a:r>
                    </a:p>
                  </a:txBody>
                  <a:tcPr marL="68580" marR="68580" marT="34290" marB="34290">
                    <a:solidFill>
                      <a:schemeClr val="bg1">
                        <a:lumMod val="75000"/>
                      </a:schemeClr>
                    </a:solidFill>
                  </a:tcPr>
                </a:tc>
                <a:tc>
                  <a:txBody>
                    <a:bodyPr/>
                    <a:lstStyle/>
                    <a:p>
                      <a:pPr>
                        <a:lnSpc>
                          <a:spcPct val="150000"/>
                        </a:lnSpc>
                      </a:pPr>
                      <a:r>
                        <a:rPr lang="en-US" sz="2000" dirty="0"/>
                        <a:t>Objective/Reason</a:t>
                      </a:r>
                    </a:p>
                  </a:txBody>
                  <a:tcPr marL="68580" marR="68580" marT="34290" marB="34290">
                    <a:solidFill>
                      <a:schemeClr val="bg1">
                        <a:lumMod val="75000"/>
                      </a:schemeClr>
                    </a:solidFill>
                  </a:tcPr>
                </a:tc>
                <a:tc>
                  <a:txBody>
                    <a:bodyPr/>
                    <a:lstStyle/>
                    <a:p>
                      <a:pPr>
                        <a:lnSpc>
                          <a:spcPct val="150000"/>
                        </a:lnSpc>
                      </a:pPr>
                      <a:r>
                        <a:rPr lang="en-US" sz="2000" dirty="0"/>
                        <a:t>How</a:t>
                      </a:r>
                      <a:r>
                        <a:rPr lang="en-US" sz="2000" baseline="0" dirty="0"/>
                        <a:t> </a:t>
                      </a:r>
                      <a:endParaRPr lang="en-US" sz="2000" dirty="0"/>
                    </a:p>
                  </a:txBody>
                  <a:tcPr marL="68580" marR="68580" marT="34290" marB="34290">
                    <a:solidFill>
                      <a:schemeClr val="bg1">
                        <a:lumMod val="75000"/>
                      </a:schemeClr>
                    </a:solidFill>
                  </a:tcPr>
                </a:tc>
                <a:extLst>
                  <a:ext uri="{0D108BD9-81ED-4DB2-BD59-A6C34878D82A}">
                    <a16:rowId xmlns:a16="http://schemas.microsoft.com/office/drawing/2014/main" val="10000"/>
                  </a:ext>
                </a:extLst>
              </a:tr>
              <a:tr h="856043">
                <a:tc>
                  <a:txBody>
                    <a:bodyPr/>
                    <a:lstStyle/>
                    <a:p>
                      <a:r>
                        <a:rPr lang="en-US" sz="1500" b="1" dirty="0" err="1"/>
                        <a:t>Composability</a:t>
                      </a:r>
                      <a:endParaRPr lang="en-US" sz="1500" b="1" dirty="0"/>
                    </a:p>
                  </a:txBody>
                  <a:tcPr marL="68580" marR="68580" marT="34290" marB="34290">
                    <a:solidFill>
                      <a:schemeClr val="bg1">
                        <a:alpha val="2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To</a:t>
                      </a:r>
                      <a:r>
                        <a:rPr lang="en-US" sz="1500" baseline="0" dirty="0"/>
                        <a:t> allow </a:t>
                      </a:r>
                      <a:r>
                        <a:rPr lang="en-US" sz="1500" dirty="0"/>
                        <a:t>ease of composing and connecting application components in order building higher-level services.</a:t>
                      </a:r>
                    </a:p>
                  </a:txBody>
                  <a:tcPr marL="68580" marR="68580" marT="34290" marB="34290">
                    <a:solidFill>
                      <a:schemeClr val="bg1">
                        <a:alpha val="20000"/>
                      </a:schemeClr>
                    </a:solidFill>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t>Employing modern API-driven, standard-based integration protocol between USS and FAA</a:t>
                      </a:r>
                    </a:p>
                  </a:txBody>
                  <a:tcPr marL="68580" marR="68580" marT="34290" marB="34290">
                    <a:solidFill>
                      <a:schemeClr val="bg1">
                        <a:alpha val="20000"/>
                      </a:schemeClr>
                    </a:solidFill>
                  </a:tcPr>
                </a:tc>
                <a:extLst>
                  <a:ext uri="{0D108BD9-81ED-4DB2-BD59-A6C34878D82A}">
                    <a16:rowId xmlns:a16="http://schemas.microsoft.com/office/drawing/2014/main" val="10001"/>
                  </a:ext>
                </a:extLst>
              </a:tr>
              <a:tr h="957395">
                <a:tc>
                  <a:txBody>
                    <a:bodyPr/>
                    <a:lstStyle/>
                    <a:p>
                      <a:r>
                        <a:rPr lang="en-US" sz="1500" b="1" dirty="0"/>
                        <a:t>Flexibility</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To</a:t>
                      </a:r>
                      <a:r>
                        <a:rPr lang="en-US" sz="1500" baseline="0" dirty="0"/>
                        <a:t> decouple USS and FAA (system-to-system) and to allow configuration driven design and agnostic implementation</a:t>
                      </a:r>
                      <a:endParaRPr lang="en-US" sz="1500" dirty="0"/>
                    </a:p>
                  </a:txBody>
                  <a:tcPr marL="68580" marR="68580" marT="34290" marB="34290"/>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t>Establishing loose coupled design with standard</a:t>
                      </a:r>
                      <a:r>
                        <a:rPr lang="en-US" sz="1500" baseline="0" dirty="0"/>
                        <a:t> based design of the Contract/Interface  </a:t>
                      </a:r>
                      <a:endParaRPr lang="en-US" sz="1500" dirty="0"/>
                    </a:p>
                  </a:txBody>
                  <a:tcPr marL="68580" marR="68580" marT="34290" marB="34290"/>
                </a:tc>
                <a:extLst>
                  <a:ext uri="{0D108BD9-81ED-4DB2-BD59-A6C34878D82A}">
                    <a16:rowId xmlns:a16="http://schemas.microsoft.com/office/drawing/2014/main" val="10002"/>
                  </a:ext>
                </a:extLst>
              </a:tr>
              <a:tr h="1109685">
                <a:tc>
                  <a:txBody>
                    <a:bodyPr/>
                    <a:lstStyle/>
                    <a:p>
                      <a:r>
                        <a:rPr lang="en-US" sz="1500" b="1" dirty="0"/>
                        <a:t>Programmability</a:t>
                      </a:r>
                    </a:p>
                  </a:txBody>
                  <a:tcPr marL="68580" marR="68580" marT="34290" marB="34290">
                    <a:solidFill>
                      <a:schemeClr val="bg1">
                        <a:alpha val="2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a:t>To utilize</a:t>
                      </a:r>
                      <a:r>
                        <a:rPr lang="en-US" sz="1500" baseline="0"/>
                        <a:t> </a:t>
                      </a:r>
                      <a:r>
                        <a:rPr lang="en-US" sz="1500" dirty="0"/>
                        <a:t>API-first approach to provisioning, deployment, and management</a:t>
                      </a:r>
                    </a:p>
                  </a:txBody>
                  <a:tcPr marL="68580" marR="68580" marT="34290" marB="34290">
                    <a:solidFill>
                      <a:schemeClr val="bg1">
                        <a:alpha val="20000"/>
                      </a:schemeClr>
                    </a:solidFill>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t>Central focus is on USS-FAA API</a:t>
                      </a:r>
                    </a:p>
                  </a:txBody>
                  <a:tcPr marL="68580" marR="68580" marT="34290" marB="34290">
                    <a:solidFill>
                      <a:schemeClr val="bg1">
                        <a:alpha val="20000"/>
                      </a:schemeClr>
                    </a:solidFill>
                  </a:tcPr>
                </a:tc>
                <a:extLst>
                  <a:ext uri="{0D108BD9-81ED-4DB2-BD59-A6C34878D82A}">
                    <a16:rowId xmlns:a16="http://schemas.microsoft.com/office/drawing/2014/main" val="10003"/>
                  </a:ext>
                </a:extLst>
              </a:tr>
              <a:tr h="1252515">
                <a:tc>
                  <a:txBody>
                    <a:bodyPr/>
                    <a:lstStyle/>
                    <a:p>
                      <a:r>
                        <a:rPr lang="en-US" sz="1500" b="1" dirty="0" err="1"/>
                        <a:t>Frictionlessness</a:t>
                      </a:r>
                      <a:endParaRPr lang="en-US" sz="1500" b="1" dirty="0"/>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dirty="0"/>
                        <a:t>To hide the complexity and detail of infrastructure and operations from the application layer</a:t>
                      </a:r>
                    </a:p>
                  </a:txBody>
                  <a:tcPr marL="68580" marR="68580" marT="34290" marB="34290"/>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baseline="0" dirty="0"/>
                        <a:t>Containerizing application components and achieving ease of portability, scalability and  deployment  </a:t>
                      </a:r>
                      <a:endParaRPr lang="en-US" sz="1500" dirty="0"/>
                    </a:p>
                  </a:txBody>
                  <a:tcPr marL="68580" marR="68580" marT="34290" marB="34290"/>
                </a:tc>
                <a:extLst>
                  <a:ext uri="{0D108BD9-81ED-4DB2-BD59-A6C34878D82A}">
                    <a16:rowId xmlns:a16="http://schemas.microsoft.com/office/drawing/2014/main" val="10004"/>
                  </a:ext>
                </a:extLst>
              </a:tr>
            </a:tbl>
          </a:graphicData>
        </a:graphic>
      </p:graphicFrame>
      <p:sp>
        <p:nvSpPr>
          <p:cNvPr id="7" name="Footer Placeholder 4">
            <a:extLst>
              <a:ext uri="{FF2B5EF4-FFF2-40B4-BE49-F238E27FC236}">
                <a16:creationId xmlns:a16="http://schemas.microsoft.com/office/drawing/2014/main" id="{C9B6D487-6F81-4C80-8421-D577DE31263E}"/>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8" name="Date Placeholder 2">
            <a:extLst>
              <a:ext uri="{FF2B5EF4-FFF2-40B4-BE49-F238E27FC236}">
                <a16:creationId xmlns:a16="http://schemas.microsoft.com/office/drawing/2014/main" id="{64CAEC00-2DAC-4EF9-9D3C-7D348AFF5C0B}"/>
              </a:ext>
            </a:extLst>
          </p:cNvPr>
          <p:cNvSpPr>
            <a:spLocks noGrp="1"/>
          </p:cNvSpPr>
          <p:nvPr>
            <p:ph type="dt" sz="half" idx="10"/>
          </p:nvPr>
        </p:nvSpPr>
        <p:spPr>
          <a:xfrm>
            <a:off x="492239"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Tree>
    <p:extLst>
      <p:ext uri="{BB962C8B-B14F-4D97-AF65-F5344CB8AC3E}">
        <p14:creationId xmlns:p14="http://schemas.microsoft.com/office/powerpoint/2010/main" val="3526703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1C93C8-856B-43BD-9DB3-6D0048CC9523}"/>
              </a:ext>
            </a:extLst>
          </p:cNvPr>
          <p:cNvSpPr>
            <a:spLocks noGrp="1"/>
          </p:cNvSpPr>
          <p:nvPr>
            <p:ph type="sldNum" sz="quarter" idx="12"/>
          </p:nvPr>
        </p:nvSpPr>
        <p:spPr/>
        <p:txBody>
          <a:bodyPr/>
          <a:lstStyle/>
          <a:p>
            <a:fld id="{40DEE7EF-22A0-420B-9457-EE30CD5F62FB}" type="slidenum">
              <a:rPr lang="en-US" smtClean="0"/>
              <a:t>21</a:t>
            </a:fld>
            <a:endParaRPr lang="en-US"/>
          </a:p>
        </p:txBody>
      </p:sp>
      <p:sp>
        <p:nvSpPr>
          <p:cNvPr id="38" name="Date Placeholder 2">
            <a:extLst>
              <a:ext uri="{FF2B5EF4-FFF2-40B4-BE49-F238E27FC236}">
                <a16:creationId xmlns:a16="http://schemas.microsoft.com/office/drawing/2014/main" id="{CCF14861-83AB-4045-8D57-AFADB0F912E7}"/>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39" name="Title 1">
            <a:extLst>
              <a:ext uri="{FF2B5EF4-FFF2-40B4-BE49-F238E27FC236}">
                <a16:creationId xmlns:a16="http://schemas.microsoft.com/office/drawing/2014/main" id="{E49D7790-8337-40F4-B6C2-ED897BD758A9}"/>
              </a:ext>
            </a:extLst>
          </p:cNvPr>
          <p:cNvSpPr txBox="1">
            <a:spLocks/>
          </p:cNvSpPr>
          <p:nvPr/>
        </p:nvSpPr>
        <p:spPr bwMode="auto">
          <a:xfrm>
            <a:off x="581025" y="4968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8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eaLnBrk="1" hangingPunct="1"/>
            <a:r>
              <a:rPr lang="en-US" kern="0" dirty="0"/>
              <a:t>Data Exchanges (with Context)</a:t>
            </a:r>
          </a:p>
        </p:txBody>
      </p:sp>
      <p:pic>
        <p:nvPicPr>
          <p:cNvPr id="43" name="Picture 42" descr="A picture containing stereo, sitting, dark, black&#10;&#10;Description automatically generated">
            <a:extLst>
              <a:ext uri="{FF2B5EF4-FFF2-40B4-BE49-F238E27FC236}">
                <a16:creationId xmlns:a16="http://schemas.microsoft.com/office/drawing/2014/main" id="{1B189CB9-2F94-4884-9807-2C45A88545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417" y="1963521"/>
            <a:ext cx="448498" cy="448498"/>
          </a:xfrm>
          <a:prstGeom prst="rect">
            <a:avLst/>
          </a:prstGeom>
        </p:spPr>
      </p:pic>
      <p:pic>
        <p:nvPicPr>
          <p:cNvPr id="45" name="Picture 44" descr="A picture containing stereo, sitting, dark, black&#10;&#10;Description automatically generated">
            <a:extLst>
              <a:ext uri="{FF2B5EF4-FFF2-40B4-BE49-F238E27FC236}">
                <a16:creationId xmlns:a16="http://schemas.microsoft.com/office/drawing/2014/main" id="{243FB31C-6F17-4901-A158-411C21CD04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5802" y="3245500"/>
            <a:ext cx="448498" cy="448498"/>
          </a:xfrm>
          <a:prstGeom prst="rect">
            <a:avLst/>
          </a:prstGeom>
        </p:spPr>
      </p:pic>
      <p:pic>
        <p:nvPicPr>
          <p:cNvPr id="48" name="Picture 47" descr="A picture containing stereo, sitting, dark, black&#10;&#10;Description automatically generated">
            <a:extLst>
              <a:ext uri="{FF2B5EF4-FFF2-40B4-BE49-F238E27FC236}">
                <a16:creationId xmlns:a16="http://schemas.microsoft.com/office/drawing/2014/main" id="{139FEDE0-0529-4D42-8AB8-98F96223FB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3866" y="4734932"/>
            <a:ext cx="448498" cy="448498"/>
          </a:xfrm>
          <a:prstGeom prst="rect">
            <a:avLst/>
          </a:prstGeom>
        </p:spPr>
      </p:pic>
      <p:sp>
        <p:nvSpPr>
          <p:cNvPr id="49" name="TextBox 48">
            <a:extLst>
              <a:ext uri="{FF2B5EF4-FFF2-40B4-BE49-F238E27FC236}">
                <a16:creationId xmlns:a16="http://schemas.microsoft.com/office/drawing/2014/main" id="{C4EC7C63-FA63-4225-86FB-44B4948FA823}"/>
              </a:ext>
            </a:extLst>
          </p:cNvPr>
          <p:cNvSpPr txBox="1"/>
          <p:nvPr/>
        </p:nvSpPr>
        <p:spPr>
          <a:xfrm>
            <a:off x="217117" y="2082452"/>
            <a:ext cx="712054" cy="276999"/>
          </a:xfrm>
          <a:prstGeom prst="rect">
            <a:avLst/>
          </a:prstGeom>
          <a:noFill/>
        </p:spPr>
        <p:txBody>
          <a:bodyPr wrap="square" rtlCol="0">
            <a:spAutoFit/>
          </a:bodyPr>
          <a:lstStyle/>
          <a:p>
            <a:pPr eaLnBrk="1" fontAlgn="auto" hangingPunct="1">
              <a:spcBef>
                <a:spcPts val="0"/>
              </a:spcBef>
              <a:spcAft>
                <a:spcPts val="0"/>
              </a:spcAft>
            </a:pPr>
            <a:r>
              <a:rPr lang="en-US" sz="1200" b="1" dirty="0">
                <a:solidFill>
                  <a:prstClr val="black"/>
                </a:solidFill>
                <a:latin typeface="Calibri"/>
                <a:cs typeface="+mn-cs"/>
              </a:rPr>
              <a:t>UAS #1</a:t>
            </a:r>
            <a:endParaRPr lang="en-US" sz="1600" b="1" dirty="0">
              <a:solidFill>
                <a:prstClr val="black"/>
              </a:solidFill>
              <a:latin typeface="Calibri"/>
              <a:cs typeface="+mn-cs"/>
            </a:endParaRPr>
          </a:p>
        </p:txBody>
      </p:sp>
      <p:sp>
        <p:nvSpPr>
          <p:cNvPr id="50" name="TextBox 49">
            <a:extLst>
              <a:ext uri="{FF2B5EF4-FFF2-40B4-BE49-F238E27FC236}">
                <a16:creationId xmlns:a16="http://schemas.microsoft.com/office/drawing/2014/main" id="{00BA08BD-885C-4163-A47A-C25B6D9E0884}"/>
              </a:ext>
            </a:extLst>
          </p:cNvPr>
          <p:cNvSpPr txBox="1"/>
          <p:nvPr/>
        </p:nvSpPr>
        <p:spPr>
          <a:xfrm>
            <a:off x="581134" y="3363379"/>
            <a:ext cx="712054" cy="276999"/>
          </a:xfrm>
          <a:prstGeom prst="rect">
            <a:avLst/>
          </a:prstGeom>
          <a:noFill/>
        </p:spPr>
        <p:txBody>
          <a:bodyPr wrap="square" rtlCol="0">
            <a:spAutoFit/>
          </a:bodyPr>
          <a:lstStyle/>
          <a:p>
            <a:pPr eaLnBrk="1" fontAlgn="auto" hangingPunct="1">
              <a:spcBef>
                <a:spcPts val="0"/>
              </a:spcBef>
              <a:spcAft>
                <a:spcPts val="0"/>
              </a:spcAft>
            </a:pPr>
            <a:r>
              <a:rPr lang="en-US" sz="1200" b="1" dirty="0">
                <a:solidFill>
                  <a:prstClr val="black"/>
                </a:solidFill>
                <a:latin typeface="Calibri"/>
                <a:cs typeface="+mn-cs"/>
              </a:rPr>
              <a:t>UAS #2</a:t>
            </a:r>
            <a:endParaRPr lang="en-US" sz="1600" b="1" dirty="0">
              <a:solidFill>
                <a:prstClr val="black"/>
              </a:solidFill>
              <a:latin typeface="Calibri"/>
              <a:cs typeface="+mn-cs"/>
            </a:endParaRPr>
          </a:p>
        </p:txBody>
      </p:sp>
      <p:sp>
        <p:nvSpPr>
          <p:cNvPr id="51" name="TextBox 50">
            <a:extLst>
              <a:ext uri="{FF2B5EF4-FFF2-40B4-BE49-F238E27FC236}">
                <a16:creationId xmlns:a16="http://schemas.microsoft.com/office/drawing/2014/main" id="{84726C87-FF47-4C6C-B879-DD52E64E682E}"/>
              </a:ext>
            </a:extLst>
          </p:cNvPr>
          <p:cNvSpPr txBox="1"/>
          <p:nvPr/>
        </p:nvSpPr>
        <p:spPr>
          <a:xfrm>
            <a:off x="815772" y="4870200"/>
            <a:ext cx="712054" cy="276999"/>
          </a:xfrm>
          <a:prstGeom prst="rect">
            <a:avLst/>
          </a:prstGeom>
          <a:noFill/>
        </p:spPr>
        <p:txBody>
          <a:bodyPr wrap="square" rtlCol="0">
            <a:spAutoFit/>
          </a:bodyPr>
          <a:lstStyle/>
          <a:p>
            <a:pPr eaLnBrk="1" fontAlgn="auto" hangingPunct="1">
              <a:spcBef>
                <a:spcPts val="0"/>
              </a:spcBef>
              <a:spcAft>
                <a:spcPts val="0"/>
              </a:spcAft>
            </a:pPr>
            <a:r>
              <a:rPr lang="en-US" sz="1200" b="1" dirty="0">
                <a:solidFill>
                  <a:prstClr val="black"/>
                </a:solidFill>
                <a:latin typeface="Calibri"/>
                <a:cs typeface="+mn-cs"/>
              </a:rPr>
              <a:t>UAS #3</a:t>
            </a:r>
            <a:endParaRPr lang="en-US" sz="1600" b="1" dirty="0">
              <a:solidFill>
                <a:prstClr val="black"/>
              </a:solidFill>
              <a:latin typeface="Calibri"/>
              <a:cs typeface="+mn-cs"/>
            </a:endParaRPr>
          </a:p>
        </p:txBody>
      </p:sp>
      <p:sp>
        <p:nvSpPr>
          <p:cNvPr id="52" name="Rectangle: Rounded Corners 51">
            <a:extLst>
              <a:ext uri="{FF2B5EF4-FFF2-40B4-BE49-F238E27FC236}">
                <a16:creationId xmlns:a16="http://schemas.microsoft.com/office/drawing/2014/main" id="{2DDC6471-8A6D-4E59-B260-3C5DBB329ADC}"/>
              </a:ext>
            </a:extLst>
          </p:cNvPr>
          <p:cNvSpPr/>
          <p:nvPr/>
        </p:nvSpPr>
        <p:spPr>
          <a:xfrm rot="540221">
            <a:off x="2673156" y="1936614"/>
            <a:ext cx="5905047" cy="2144547"/>
          </a:xfrm>
          <a:prstGeom prst="roundRect">
            <a:avLst/>
          </a:prstGeom>
          <a:noFill/>
          <a:ln w="12700" cap="flat" cmpd="sng" algn="ctr">
            <a:solidFill>
              <a:sysClr val="windowText" lastClr="000000"/>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Rectangle: Rounded Corners 52">
            <a:extLst>
              <a:ext uri="{FF2B5EF4-FFF2-40B4-BE49-F238E27FC236}">
                <a16:creationId xmlns:a16="http://schemas.microsoft.com/office/drawing/2014/main" id="{AB040E7C-1F06-47F5-B2DD-7166FE3478DD}"/>
              </a:ext>
            </a:extLst>
          </p:cNvPr>
          <p:cNvSpPr/>
          <p:nvPr/>
        </p:nvSpPr>
        <p:spPr>
          <a:xfrm>
            <a:off x="3036833" y="1991699"/>
            <a:ext cx="1147665" cy="1325562"/>
          </a:xfrm>
          <a:prstGeom prst="round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USS X</a:t>
            </a:r>
          </a:p>
        </p:txBody>
      </p:sp>
      <p:sp>
        <p:nvSpPr>
          <p:cNvPr id="54" name="Rectangle: Rounded Corners 53">
            <a:extLst>
              <a:ext uri="{FF2B5EF4-FFF2-40B4-BE49-F238E27FC236}">
                <a16:creationId xmlns:a16="http://schemas.microsoft.com/office/drawing/2014/main" id="{B91AF5DF-51F9-421D-BD2B-D3C4FFEB44A1}"/>
              </a:ext>
            </a:extLst>
          </p:cNvPr>
          <p:cNvSpPr/>
          <p:nvPr/>
        </p:nvSpPr>
        <p:spPr>
          <a:xfrm>
            <a:off x="3506436" y="4905351"/>
            <a:ext cx="848699" cy="733449"/>
          </a:xfrm>
          <a:prstGeom prst="round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Calibri"/>
                <a:ea typeface="+mn-ea"/>
                <a:cs typeface="+mn-cs"/>
              </a:rPr>
              <a:t>USS Y</a:t>
            </a:r>
          </a:p>
        </p:txBody>
      </p:sp>
      <p:sp>
        <p:nvSpPr>
          <p:cNvPr id="56" name="Rectangle: Rounded Corners 55">
            <a:extLst>
              <a:ext uri="{FF2B5EF4-FFF2-40B4-BE49-F238E27FC236}">
                <a16:creationId xmlns:a16="http://schemas.microsoft.com/office/drawing/2014/main" id="{989B689B-1271-4850-AAAF-2F097DE1DEC2}"/>
              </a:ext>
            </a:extLst>
          </p:cNvPr>
          <p:cNvSpPr/>
          <p:nvPr/>
        </p:nvSpPr>
        <p:spPr>
          <a:xfrm>
            <a:off x="6939238" y="2391081"/>
            <a:ext cx="1147666" cy="1845660"/>
          </a:xfrm>
          <a:prstGeom prst="roundRect">
            <a:avLst/>
          </a:prstGeom>
          <a:gradFill rotWithShape="1">
            <a:gsLst>
              <a:gs pos="0">
                <a:srgbClr val="4472C4">
                  <a:lumMod val="110000"/>
                  <a:satMod val="105000"/>
                  <a:tint val="67000"/>
                </a:srgbClr>
              </a:gs>
              <a:gs pos="50000">
                <a:srgbClr val="4472C4">
                  <a:lumMod val="105000"/>
                  <a:satMod val="103000"/>
                  <a:tint val="73000"/>
                </a:srgbClr>
              </a:gs>
              <a:gs pos="100000">
                <a:srgbClr val="4472C4">
                  <a:lumMod val="105000"/>
                  <a:satMod val="109000"/>
                  <a:tint val="81000"/>
                </a:srgbClr>
              </a:gs>
            </a:gsLst>
            <a:lin ang="5400000" scaled="0"/>
          </a:gradFill>
          <a:ln w="6350" cap="flat" cmpd="sng" algn="ctr">
            <a:solidFill>
              <a:srgbClr val="4472C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FAA</a:t>
            </a:r>
          </a:p>
        </p:txBody>
      </p:sp>
      <p:cxnSp>
        <p:nvCxnSpPr>
          <p:cNvPr id="57" name="Straight Arrow Connector 56">
            <a:extLst>
              <a:ext uri="{FF2B5EF4-FFF2-40B4-BE49-F238E27FC236}">
                <a16:creationId xmlns:a16="http://schemas.microsoft.com/office/drawing/2014/main" id="{0A1BC9CB-DA2C-4645-8149-7B9255D2196F}"/>
              </a:ext>
            </a:extLst>
          </p:cNvPr>
          <p:cNvCxnSpPr>
            <a:cxnSpLocks/>
          </p:cNvCxnSpPr>
          <p:nvPr/>
        </p:nvCxnSpPr>
        <p:spPr>
          <a:xfrm>
            <a:off x="1453767" y="2094834"/>
            <a:ext cx="1583066" cy="365126"/>
          </a:xfrm>
          <a:prstGeom prst="straightConnector1">
            <a:avLst/>
          </a:prstGeom>
          <a:noFill/>
          <a:ln w="6350" cap="flat" cmpd="sng" algn="ctr">
            <a:solidFill>
              <a:sysClr val="windowText" lastClr="000000"/>
            </a:solidFill>
            <a:prstDash val="solid"/>
            <a:miter lim="800000"/>
            <a:tailEnd type="triangle"/>
          </a:ln>
          <a:effectLst/>
        </p:spPr>
      </p:cxnSp>
      <p:cxnSp>
        <p:nvCxnSpPr>
          <p:cNvPr id="59" name="Straight Arrow Connector 58">
            <a:extLst>
              <a:ext uri="{FF2B5EF4-FFF2-40B4-BE49-F238E27FC236}">
                <a16:creationId xmlns:a16="http://schemas.microsoft.com/office/drawing/2014/main" id="{D48DA30A-CDD0-484D-BA70-77E8F08F3FF4}"/>
              </a:ext>
            </a:extLst>
          </p:cNvPr>
          <p:cNvCxnSpPr>
            <a:cxnSpLocks/>
          </p:cNvCxnSpPr>
          <p:nvPr/>
        </p:nvCxnSpPr>
        <p:spPr>
          <a:xfrm>
            <a:off x="4184498" y="2251829"/>
            <a:ext cx="2743200" cy="458716"/>
          </a:xfrm>
          <a:prstGeom prst="straightConnector1">
            <a:avLst/>
          </a:prstGeom>
          <a:noFill/>
          <a:ln w="6350" cap="flat" cmpd="sng" algn="ctr">
            <a:solidFill>
              <a:sysClr val="windowText" lastClr="000000"/>
            </a:solidFill>
            <a:prstDash val="solid"/>
            <a:miter lim="800000"/>
            <a:tailEnd type="triangle"/>
          </a:ln>
          <a:effectLst/>
        </p:spPr>
      </p:cxnSp>
      <p:cxnSp>
        <p:nvCxnSpPr>
          <p:cNvPr id="60" name="Straight Arrow Connector 59">
            <a:extLst>
              <a:ext uri="{FF2B5EF4-FFF2-40B4-BE49-F238E27FC236}">
                <a16:creationId xmlns:a16="http://schemas.microsoft.com/office/drawing/2014/main" id="{BBA6A1C1-0D8D-4AF9-9087-8265BE483F52}"/>
              </a:ext>
            </a:extLst>
          </p:cNvPr>
          <p:cNvCxnSpPr>
            <a:cxnSpLocks/>
            <a:stCxn id="53" idx="2"/>
            <a:endCxn id="54" idx="0"/>
          </p:cNvCxnSpPr>
          <p:nvPr/>
        </p:nvCxnSpPr>
        <p:spPr>
          <a:xfrm>
            <a:off x="3610666" y="3317261"/>
            <a:ext cx="320120" cy="1588090"/>
          </a:xfrm>
          <a:prstGeom prst="straightConnector1">
            <a:avLst/>
          </a:prstGeom>
          <a:noFill/>
          <a:ln w="6350" cap="flat" cmpd="sng" algn="ctr">
            <a:solidFill>
              <a:sysClr val="windowText" lastClr="000000"/>
            </a:solidFill>
            <a:prstDash val="solid"/>
            <a:miter lim="800000"/>
            <a:headEnd type="triangle"/>
            <a:tailEnd type="triangle"/>
          </a:ln>
          <a:effectLst/>
        </p:spPr>
      </p:cxnSp>
      <p:sp>
        <p:nvSpPr>
          <p:cNvPr id="61" name="TextBox 60">
            <a:extLst>
              <a:ext uri="{FF2B5EF4-FFF2-40B4-BE49-F238E27FC236}">
                <a16:creationId xmlns:a16="http://schemas.microsoft.com/office/drawing/2014/main" id="{595C63FB-7CA2-4A28-8F34-077DB611726E}"/>
              </a:ext>
            </a:extLst>
          </p:cNvPr>
          <p:cNvSpPr txBox="1"/>
          <p:nvPr/>
        </p:nvSpPr>
        <p:spPr>
          <a:xfrm>
            <a:off x="1740683" y="2054226"/>
            <a:ext cx="497252" cy="261610"/>
          </a:xfrm>
          <a:prstGeom prst="rect">
            <a:avLst/>
          </a:prstGeom>
          <a:solidFill>
            <a:sysClr val="window" lastClr="FFFFFF">
              <a:alpha val="80000"/>
            </a:sysClr>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cs typeface="+mn-cs"/>
              </a:rPr>
              <a:t>Login</a:t>
            </a:r>
          </a:p>
        </p:txBody>
      </p:sp>
      <p:cxnSp>
        <p:nvCxnSpPr>
          <p:cNvPr id="62" name="Straight Arrow Connector 61">
            <a:extLst>
              <a:ext uri="{FF2B5EF4-FFF2-40B4-BE49-F238E27FC236}">
                <a16:creationId xmlns:a16="http://schemas.microsoft.com/office/drawing/2014/main" id="{8D1F4A47-9572-42E6-B1C2-8E7209CFFFB8}"/>
              </a:ext>
            </a:extLst>
          </p:cNvPr>
          <p:cNvCxnSpPr>
            <a:cxnSpLocks/>
          </p:cNvCxnSpPr>
          <p:nvPr/>
        </p:nvCxnSpPr>
        <p:spPr>
          <a:xfrm>
            <a:off x="1453767" y="2391081"/>
            <a:ext cx="1576082" cy="227367"/>
          </a:xfrm>
          <a:prstGeom prst="straightConnector1">
            <a:avLst/>
          </a:prstGeom>
          <a:noFill/>
          <a:ln w="6350" cap="flat" cmpd="sng" algn="ctr">
            <a:solidFill>
              <a:sysClr val="windowText" lastClr="000000"/>
            </a:solidFill>
            <a:prstDash val="solid"/>
            <a:miter lim="800000"/>
            <a:tailEnd type="triangle"/>
          </a:ln>
          <a:effectLst/>
        </p:spPr>
      </p:cxnSp>
      <p:sp>
        <p:nvSpPr>
          <p:cNvPr id="63" name="TextBox 62">
            <a:extLst>
              <a:ext uri="{FF2B5EF4-FFF2-40B4-BE49-F238E27FC236}">
                <a16:creationId xmlns:a16="http://schemas.microsoft.com/office/drawing/2014/main" id="{42527953-3CA7-4203-8B2C-A747CF1DE397}"/>
              </a:ext>
            </a:extLst>
          </p:cNvPr>
          <p:cNvSpPr txBox="1"/>
          <p:nvPr/>
        </p:nvSpPr>
        <p:spPr>
          <a:xfrm>
            <a:off x="1954869" y="2391081"/>
            <a:ext cx="724878" cy="261610"/>
          </a:xfrm>
          <a:prstGeom prst="rect">
            <a:avLst/>
          </a:prstGeom>
          <a:solidFill>
            <a:sysClr val="window" lastClr="FFFFFF">
              <a:alpha val="80000"/>
            </a:sysClr>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cs typeface="+mn-cs"/>
              </a:rPr>
              <a:t>RID </a:t>
            </a:r>
            <a:r>
              <a:rPr lang="en-US" sz="1100" b="1" kern="0" dirty="0">
                <a:solidFill>
                  <a:prstClr val="black"/>
                </a:solidFill>
                <a:latin typeface="Calibri"/>
                <a:cs typeface="+mn-cs"/>
              </a:rPr>
              <a:t>M</a:t>
            </a:r>
            <a:r>
              <a:rPr kumimoji="0" lang="en-US" sz="1100" b="1" i="0" u="none" strike="noStrike" kern="0" cap="none" spc="0" normalizeH="0" baseline="0" noProof="0" dirty="0" err="1">
                <a:ln>
                  <a:noFill/>
                </a:ln>
                <a:solidFill>
                  <a:prstClr val="black"/>
                </a:solidFill>
                <a:effectLst/>
                <a:uLnTx/>
                <a:uFillTx/>
                <a:latin typeface="Calibri"/>
                <a:cs typeface="+mn-cs"/>
              </a:rPr>
              <a:t>sgs</a:t>
            </a:r>
            <a:endParaRPr kumimoji="0" lang="en-US" sz="1100" b="1" i="0" u="none" strike="noStrike" kern="0" cap="none" spc="0" normalizeH="0" baseline="0" noProof="0" dirty="0">
              <a:ln>
                <a:noFill/>
              </a:ln>
              <a:solidFill>
                <a:prstClr val="black"/>
              </a:solidFill>
              <a:effectLst/>
              <a:uLnTx/>
              <a:uFillTx/>
              <a:latin typeface="Calibri"/>
              <a:cs typeface="+mn-cs"/>
            </a:endParaRPr>
          </a:p>
        </p:txBody>
      </p:sp>
      <p:cxnSp>
        <p:nvCxnSpPr>
          <p:cNvPr id="65" name="Straight Arrow Connector 64">
            <a:extLst>
              <a:ext uri="{FF2B5EF4-FFF2-40B4-BE49-F238E27FC236}">
                <a16:creationId xmlns:a16="http://schemas.microsoft.com/office/drawing/2014/main" id="{66646BF6-9103-4034-B036-7AEAFB4D2853}"/>
              </a:ext>
            </a:extLst>
          </p:cNvPr>
          <p:cNvCxnSpPr>
            <a:cxnSpLocks/>
          </p:cNvCxnSpPr>
          <p:nvPr/>
        </p:nvCxnSpPr>
        <p:spPr>
          <a:xfrm flipV="1">
            <a:off x="1820773" y="3302179"/>
            <a:ext cx="1284513" cy="1603172"/>
          </a:xfrm>
          <a:prstGeom prst="straightConnector1">
            <a:avLst/>
          </a:prstGeom>
          <a:noFill/>
          <a:ln w="6350" cap="flat" cmpd="sng" algn="ctr">
            <a:solidFill>
              <a:sysClr val="windowText" lastClr="000000">
                <a:lumMod val="50000"/>
                <a:lumOff val="50000"/>
              </a:sysClr>
            </a:solidFill>
            <a:prstDash val="dash"/>
            <a:miter lim="800000"/>
            <a:tailEnd type="triangle"/>
          </a:ln>
          <a:effectLst/>
        </p:spPr>
      </p:cxnSp>
      <p:cxnSp>
        <p:nvCxnSpPr>
          <p:cNvPr id="66" name="Straight Arrow Connector 65">
            <a:extLst>
              <a:ext uri="{FF2B5EF4-FFF2-40B4-BE49-F238E27FC236}">
                <a16:creationId xmlns:a16="http://schemas.microsoft.com/office/drawing/2014/main" id="{77C09A0F-F670-4994-8191-93FB0C593B3F}"/>
              </a:ext>
            </a:extLst>
          </p:cNvPr>
          <p:cNvCxnSpPr>
            <a:cxnSpLocks/>
          </p:cNvCxnSpPr>
          <p:nvPr/>
        </p:nvCxnSpPr>
        <p:spPr>
          <a:xfrm>
            <a:off x="1820773" y="4905351"/>
            <a:ext cx="1685663" cy="182563"/>
          </a:xfrm>
          <a:prstGeom prst="straightConnector1">
            <a:avLst/>
          </a:prstGeom>
          <a:noFill/>
          <a:ln w="6350" cap="flat" cmpd="sng" algn="ctr">
            <a:solidFill>
              <a:sysClr val="windowText" lastClr="000000">
                <a:lumMod val="50000"/>
                <a:lumOff val="50000"/>
              </a:sysClr>
            </a:solidFill>
            <a:prstDash val="dash"/>
            <a:miter lim="800000"/>
            <a:tailEnd type="triangle"/>
          </a:ln>
          <a:effectLst/>
        </p:spPr>
      </p:cxnSp>
      <p:sp>
        <p:nvSpPr>
          <p:cNvPr id="70" name="Arc 69">
            <a:extLst>
              <a:ext uri="{FF2B5EF4-FFF2-40B4-BE49-F238E27FC236}">
                <a16:creationId xmlns:a16="http://schemas.microsoft.com/office/drawing/2014/main" id="{B496BADB-0273-4ABE-9B0F-DE2981B558AD}"/>
              </a:ext>
            </a:extLst>
          </p:cNvPr>
          <p:cNvSpPr/>
          <p:nvPr/>
        </p:nvSpPr>
        <p:spPr>
          <a:xfrm>
            <a:off x="1784214" y="4524327"/>
            <a:ext cx="554551" cy="595330"/>
          </a:xfrm>
          <a:prstGeom prst="arc">
            <a:avLst>
              <a:gd name="adj1" fmla="val 17360053"/>
              <a:gd name="adj2" fmla="val 873780"/>
            </a:avLst>
          </a:prstGeom>
          <a:noFill/>
          <a:ln w="12700" cap="flat" cmpd="sng" algn="ctr">
            <a:solidFill>
              <a:sysClr val="windowText" lastClr="000000">
                <a:lumMod val="75000"/>
                <a:lumOff val="25000"/>
              </a:sysClr>
            </a:solidFill>
            <a:prstDash val="solid"/>
            <a:miter lim="800000"/>
            <a:headEnd type="triangle"/>
            <a:tailEnd type="non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71" name="TextBox 70">
            <a:extLst>
              <a:ext uri="{FF2B5EF4-FFF2-40B4-BE49-F238E27FC236}">
                <a16:creationId xmlns:a16="http://schemas.microsoft.com/office/drawing/2014/main" id="{472F40AA-A947-4BEA-84D2-11888B8B9B47}"/>
              </a:ext>
            </a:extLst>
          </p:cNvPr>
          <p:cNvSpPr txBox="1"/>
          <p:nvPr/>
        </p:nvSpPr>
        <p:spPr>
          <a:xfrm>
            <a:off x="2338765" y="4474464"/>
            <a:ext cx="870751" cy="430887"/>
          </a:xfrm>
          <a:prstGeom prst="rect">
            <a:avLst/>
          </a:prstGeom>
          <a:noFill/>
        </p:spPr>
        <p:txBody>
          <a:bodyPr wrap="none" rtlCol="0">
            <a:spAutoFit/>
          </a:bodyPr>
          <a:lstStyle/>
          <a:p>
            <a:pPr eaLnBrk="1" fontAlgn="auto" hangingPunct="1">
              <a:spcBef>
                <a:spcPts val="0"/>
              </a:spcBef>
              <a:spcAft>
                <a:spcPts val="0"/>
              </a:spcAft>
            </a:pPr>
            <a:r>
              <a:rPr lang="en-US" sz="1100" i="1" dirty="0">
                <a:solidFill>
                  <a:prstClr val="black"/>
                </a:solidFill>
                <a:latin typeface="Calibri"/>
                <a:cs typeface="+mn-cs"/>
              </a:rPr>
              <a:t>Failover </a:t>
            </a:r>
            <a:br>
              <a:rPr lang="en-US" sz="1100" i="1" dirty="0">
                <a:solidFill>
                  <a:prstClr val="black"/>
                </a:solidFill>
                <a:latin typeface="Calibri"/>
                <a:cs typeface="+mn-cs"/>
              </a:rPr>
            </a:br>
            <a:r>
              <a:rPr lang="en-US" sz="1100" i="1" dirty="0">
                <a:solidFill>
                  <a:prstClr val="black"/>
                </a:solidFill>
                <a:latin typeface="Calibri"/>
                <a:cs typeface="+mn-cs"/>
              </a:rPr>
              <a:t>(“roaming”)</a:t>
            </a:r>
          </a:p>
        </p:txBody>
      </p:sp>
      <p:sp>
        <p:nvSpPr>
          <p:cNvPr id="72" name="TextBox 71">
            <a:extLst>
              <a:ext uri="{FF2B5EF4-FFF2-40B4-BE49-F238E27FC236}">
                <a16:creationId xmlns:a16="http://schemas.microsoft.com/office/drawing/2014/main" id="{A91A22B8-0FB8-4079-901A-38D7DC24B871}"/>
              </a:ext>
            </a:extLst>
          </p:cNvPr>
          <p:cNvSpPr txBox="1"/>
          <p:nvPr/>
        </p:nvSpPr>
        <p:spPr>
          <a:xfrm>
            <a:off x="3429000" y="3988713"/>
            <a:ext cx="712054" cy="430887"/>
          </a:xfrm>
          <a:prstGeom prst="rect">
            <a:avLst/>
          </a:prstGeom>
          <a:solidFill>
            <a:sysClr val="window" lastClr="FFFFFF">
              <a:alpha val="80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cs typeface="+mn-cs"/>
              </a:rPr>
              <a:t>Direct </a:t>
            </a:r>
            <a:br>
              <a:rPr kumimoji="0" lang="en-US" sz="1100" b="1" i="0" u="none" strike="noStrike" kern="0" cap="none" spc="0" normalizeH="0" baseline="0" noProof="0" dirty="0">
                <a:ln>
                  <a:noFill/>
                </a:ln>
                <a:solidFill>
                  <a:prstClr val="black"/>
                </a:solidFill>
                <a:effectLst/>
                <a:uLnTx/>
                <a:uFillTx/>
                <a:latin typeface="Calibri"/>
                <a:cs typeface="+mn-cs"/>
              </a:rPr>
            </a:br>
            <a:r>
              <a:rPr kumimoji="0" lang="en-US" sz="1100" b="1" i="0" u="none" strike="noStrike" kern="0" cap="none" spc="0" normalizeH="0" baseline="0" noProof="0" dirty="0">
                <a:ln>
                  <a:noFill/>
                </a:ln>
                <a:solidFill>
                  <a:prstClr val="black"/>
                </a:solidFill>
                <a:effectLst/>
                <a:uLnTx/>
                <a:uFillTx/>
                <a:latin typeface="Calibri"/>
                <a:cs typeface="+mn-cs"/>
              </a:rPr>
              <a:t>USS-USS </a:t>
            </a:r>
          </a:p>
        </p:txBody>
      </p:sp>
      <p:sp>
        <p:nvSpPr>
          <p:cNvPr id="73" name="TextBox 72">
            <a:extLst>
              <a:ext uri="{FF2B5EF4-FFF2-40B4-BE49-F238E27FC236}">
                <a16:creationId xmlns:a16="http://schemas.microsoft.com/office/drawing/2014/main" id="{4180D5C9-3962-4A06-9261-1CBEF7157625}"/>
              </a:ext>
            </a:extLst>
          </p:cNvPr>
          <p:cNvSpPr txBox="1"/>
          <p:nvPr/>
        </p:nvSpPr>
        <p:spPr>
          <a:xfrm rot="553138">
            <a:off x="5173573" y="2304608"/>
            <a:ext cx="453970" cy="261610"/>
          </a:xfrm>
          <a:prstGeom prst="rect">
            <a:avLst/>
          </a:prstGeom>
          <a:solidFill>
            <a:sysClr val="window" lastClr="FFFFFF">
              <a:alpha val="80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cs typeface="+mn-cs"/>
              </a:rPr>
              <a:t>A&amp;A</a:t>
            </a:r>
          </a:p>
        </p:txBody>
      </p:sp>
      <p:cxnSp>
        <p:nvCxnSpPr>
          <p:cNvPr id="74" name="Straight Arrow Connector 73">
            <a:extLst>
              <a:ext uri="{FF2B5EF4-FFF2-40B4-BE49-F238E27FC236}">
                <a16:creationId xmlns:a16="http://schemas.microsoft.com/office/drawing/2014/main" id="{1CA87812-44BD-4D9B-AD1B-1B9E4B40A4A4}"/>
              </a:ext>
            </a:extLst>
          </p:cNvPr>
          <p:cNvCxnSpPr>
            <a:cxnSpLocks/>
          </p:cNvCxnSpPr>
          <p:nvPr/>
        </p:nvCxnSpPr>
        <p:spPr>
          <a:xfrm>
            <a:off x="4184498" y="2504764"/>
            <a:ext cx="2743200" cy="457200"/>
          </a:xfrm>
          <a:prstGeom prst="straightConnector1">
            <a:avLst/>
          </a:prstGeom>
          <a:noFill/>
          <a:ln w="6350" cap="flat" cmpd="sng" algn="ctr">
            <a:solidFill>
              <a:sysClr val="windowText" lastClr="000000"/>
            </a:solidFill>
            <a:prstDash val="solid"/>
            <a:miter lim="800000"/>
            <a:tailEnd type="triangle"/>
          </a:ln>
          <a:effectLst/>
        </p:spPr>
      </p:cxnSp>
      <p:sp>
        <p:nvSpPr>
          <p:cNvPr id="75" name="TextBox 74">
            <a:extLst>
              <a:ext uri="{FF2B5EF4-FFF2-40B4-BE49-F238E27FC236}">
                <a16:creationId xmlns:a16="http://schemas.microsoft.com/office/drawing/2014/main" id="{940D85D3-C57C-4532-80AB-A61557CA5A6E}"/>
              </a:ext>
            </a:extLst>
          </p:cNvPr>
          <p:cNvSpPr txBox="1"/>
          <p:nvPr/>
        </p:nvSpPr>
        <p:spPr>
          <a:xfrm rot="540000">
            <a:off x="4837443" y="2579738"/>
            <a:ext cx="1234689" cy="261610"/>
          </a:xfrm>
          <a:prstGeom prst="rect">
            <a:avLst/>
          </a:prstGeom>
          <a:solidFill>
            <a:sysClr val="window" lastClr="FFFFFF">
              <a:alpha val="80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cs typeface="+mn-cs"/>
              </a:rPr>
              <a:t>Baseline Streams</a:t>
            </a:r>
          </a:p>
        </p:txBody>
      </p:sp>
      <p:cxnSp>
        <p:nvCxnSpPr>
          <p:cNvPr id="77" name="Straight Arrow Connector 76">
            <a:extLst>
              <a:ext uri="{FF2B5EF4-FFF2-40B4-BE49-F238E27FC236}">
                <a16:creationId xmlns:a16="http://schemas.microsoft.com/office/drawing/2014/main" id="{AD10010C-9CDA-4105-A74B-23AE93DF322D}"/>
              </a:ext>
            </a:extLst>
          </p:cNvPr>
          <p:cNvCxnSpPr>
            <a:cxnSpLocks/>
          </p:cNvCxnSpPr>
          <p:nvPr/>
        </p:nvCxnSpPr>
        <p:spPr>
          <a:xfrm>
            <a:off x="4145415" y="3262530"/>
            <a:ext cx="1633051" cy="1490402"/>
          </a:xfrm>
          <a:prstGeom prst="straightConnector1">
            <a:avLst/>
          </a:prstGeom>
          <a:noFill/>
          <a:ln w="6350" cap="flat" cmpd="sng" algn="ctr">
            <a:solidFill>
              <a:sysClr val="windowText" lastClr="000000"/>
            </a:solidFill>
            <a:prstDash val="solid"/>
            <a:miter lim="800000"/>
            <a:tailEnd type="triangle"/>
          </a:ln>
          <a:effectLst/>
        </p:spPr>
      </p:cxnSp>
      <p:sp>
        <p:nvSpPr>
          <p:cNvPr id="78" name="TextBox 77">
            <a:extLst>
              <a:ext uri="{FF2B5EF4-FFF2-40B4-BE49-F238E27FC236}">
                <a16:creationId xmlns:a16="http://schemas.microsoft.com/office/drawing/2014/main" id="{CDEAB115-08D4-4415-8E2B-E5BB7556857E}"/>
              </a:ext>
            </a:extLst>
          </p:cNvPr>
          <p:cNvSpPr txBox="1"/>
          <p:nvPr/>
        </p:nvSpPr>
        <p:spPr>
          <a:xfrm>
            <a:off x="5649433" y="4760353"/>
            <a:ext cx="694421" cy="600164"/>
          </a:xfrm>
          <a:prstGeom prst="rect">
            <a:avLst/>
          </a:prstGeom>
          <a:solidFill>
            <a:sysClr val="window" lastClr="FFFFFF">
              <a:alpha val="80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cs typeface="+mn-cs"/>
              </a:rPr>
              <a:t>Public</a:t>
            </a:r>
            <a:br>
              <a:rPr kumimoji="0" lang="en-US" sz="1100" b="1" i="0" u="none" strike="noStrike" kern="0" cap="none" spc="0" normalizeH="0" baseline="0" noProof="0" dirty="0">
                <a:ln>
                  <a:noFill/>
                </a:ln>
                <a:solidFill>
                  <a:prstClr val="black"/>
                </a:solidFill>
                <a:effectLst/>
                <a:uLnTx/>
                <a:uFillTx/>
                <a:latin typeface="Calibri"/>
                <a:cs typeface="+mn-cs"/>
              </a:rPr>
            </a:br>
            <a:r>
              <a:rPr kumimoji="0" lang="en-US" sz="1100" b="1" i="0" u="none" strike="noStrike" kern="0" cap="none" spc="0" normalizeH="0" baseline="0" noProof="0" dirty="0">
                <a:ln>
                  <a:noFill/>
                </a:ln>
                <a:solidFill>
                  <a:prstClr val="black"/>
                </a:solidFill>
                <a:effectLst/>
                <a:uLnTx/>
                <a:uFillTx/>
                <a:latin typeface="Calibri"/>
                <a:cs typeface="+mn-cs"/>
              </a:rPr>
              <a:t>Data</a:t>
            </a:r>
          </a:p>
          <a:p>
            <a:pPr marL="0" marR="0" lvl="0" indent="0" algn="ctr" defTabSz="914400" eaLnBrk="1" fontAlgn="auto" latinLnBrk="0" hangingPunct="1">
              <a:lnSpc>
                <a:spcPct val="100000"/>
              </a:lnSpc>
              <a:spcBef>
                <a:spcPts val="0"/>
              </a:spcBef>
              <a:spcAft>
                <a:spcPts val="0"/>
              </a:spcAft>
              <a:buClrTx/>
              <a:buSzTx/>
              <a:buFontTx/>
              <a:buNone/>
              <a:tabLst/>
              <a:defRPr/>
            </a:pPr>
            <a:r>
              <a:rPr lang="en-US" sz="1100" b="1" kern="0" dirty="0">
                <a:solidFill>
                  <a:prstClr val="black"/>
                </a:solidFill>
                <a:latin typeface="Calibri"/>
                <a:cs typeface="+mn-cs"/>
              </a:rPr>
              <a:t>Function</a:t>
            </a:r>
            <a:endParaRPr kumimoji="0" lang="en-US" sz="1100" b="1" i="0" u="none" strike="noStrike" kern="0" cap="none" spc="0" normalizeH="0" baseline="0" noProof="0" dirty="0">
              <a:ln>
                <a:noFill/>
              </a:ln>
              <a:solidFill>
                <a:prstClr val="black"/>
              </a:solidFill>
              <a:effectLst/>
              <a:uLnTx/>
              <a:uFillTx/>
              <a:latin typeface="Calibri"/>
              <a:cs typeface="+mn-cs"/>
            </a:endParaRPr>
          </a:p>
        </p:txBody>
      </p:sp>
      <p:cxnSp>
        <p:nvCxnSpPr>
          <p:cNvPr id="79" name="Straight Arrow Connector 78">
            <a:extLst>
              <a:ext uri="{FF2B5EF4-FFF2-40B4-BE49-F238E27FC236}">
                <a16:creationId xmlns:a16="http://schemas.microsoft.com/office/drawing/2014/main" id="{ECC5F2EB-0489-4EF6-892B-B9DA37CCF050}"/>
              </a:ext>
            </a:extLst>
          </p:cNvPr>
          <p:cNvCxnSpPr>
            <a:cxnSpLocks/>
          </p:cNvCxnSpPr>
          <p:nvPr/>
        </p:nvCxnSpPr>
        <p:spPr>
          <a:xfrm>
            <a:off x="4203160" y="3074611"/>
            <a:ext cx="2743200" cy="457200"/>
          </a:xfrm>
          <a:prstGeom prst="straightConnector1">
            <a:avLst/>
          </a:prstGeom>
          <a:noFill/>
          <a:ln w="6350" cap="flat" cmpd="sng" algn="ctr">
            <a:solidFill>
              <a:sysClr val="windowText" lastClr="000000"/>
            </a:solidFill>
            <a:prstDash val="solid"/>
            <a:miter lim="800000"/>
            <a:headEnd type="triangle"/>
            <a:tailEnd type="triangle"/>
          </a:ln>
          <a:effectLst/>
        </p:spPr>
      </p:cxnSp>
      <p:sp>
        <p:nvSpPr>
          <p:cNvPr id="80" name="TextBox 79">
            <a:extLst>
              <a:ext uri="{FF2B5EF4-FFF2-40B4-BE49-F238E27FC236}">
                <a16:creationId xmlns:a16="http://schemas.microsoft.com/office/drawing/2014/main" id="{F867317B-3A86-46E4-8385-F7F1260DB56D}"/>
              </a:ext>
            </a:extLst>
          </p:cNvPr>
          <p:cNvSpPr txBox="1"/>
          <p:nvPr/>
        </p:nvSpPr>
        <p:spPr>
          <a:xfrm rot="540000">
            <a:off x="4753555" y="3171272"/>
            <a:ext cx="1567354" cy="261610"/>
          </a:xfrm>
          <a:prstGeom prst="rect">
            <a:avLst/>
          </a:prstGeom>
          <a:solidFill>
            <a:sysClr val="window" lastClr="FFFFFF">
              <a:alpha val="80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a:cs typeface="+mn-cs"/>
              </a:rPr>
              <a:t>Monitoring &amp; Analytics</a:t>
            </a:r>
          </a:p>
        </p:txBody>
      </p:sp>
      <p:cxnSp>
        <p:nvCxnSpPr>
          <p:cNvPr id="81" name="Straight Arrow Connector 80">
            <a:extLst>
              <a:ext uri="{FF2B5EF4-FFF2-40B4-BE49-F238E27FC236}">
                <a16:creationId xmlns:a16="http://schemas.microsoft.com/office/drawing/2014/main" id="{4EDC8B62-0E97-4970-BB5C-B0918D507570}"/>
              </a:ext>
            </a:extLst>
          </p:cNvPr>
          <p:cNvCxnSpPr>
            <a:cxnSpLocks/>
          </p:cNvCxnSpPr>
          <p:nvPr/>
        </p:nvCxnSpPr>
        <p:spPr>
          <a:xfrm>
            <a:off x="4184498" y="2813135"/>
            <a:ext cx="2743200" cy="457200"/>
          </a:xfrm>
          <a:prstGeom prst="straightConnector1">
            <a:avLst/>
          </a:prstGeom>
          <a:noFill/>
          <a:ln w="6350" cap="flat" cmpd="sng" algn="ctr">
            <a:solidFill>
              <a:sysClr val="windowText" lastClr="000000"/>
            </a:solidFill>
            <a:prstDash val="sysDot"/>
            <a:miter lim="800000"/>
            <a:headEnd type="arrow" w="sm" len="sm"/>
            <a:tailEnd type="arrow" w="sm" len="sm"/>
          </a:ln>
          <a:effectLst/>
        </p:spPr>
      </p:cxnSp>
      <p:sp>
        <p:nvSpPr>
          <p:cNvPr id="82" name="TextBox 81">
            <a:extLst>
              <a:ext uri="{FF2B5EF4-FFF2-40B4-BE49-F238E27FC236}">
                <a16:creationId xmlns:a16="http://schemas.microsoft.com/office/drawing/2014/main" id="{679ABAEE-B674-4424-A2CC-A43B5995B2CF}"/>
              </a:ext>
            </a:extLst>
          </p:cNvPr>
          <p:cNvSpPr txBox="1"/>
          <p:nvPr/>
        </p:nvSpPr>
        <p:spPr>
          <a:xfrm rot="540000">
            <a:off x="4612788" y="2890630"/>
            <a:ext cx="1623310" cy="246221"/>
          </a:xfrm>
          <a:prstGeom prst="rect">
            <a:avLst/>
          </a:prstGeom>
          <a:solidFill>
            <a:sysClr val="window" lastClr="FFFFFF">
              <a:alpha val="80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0" i="1" u="none" strike="noStrike" kern="0" cap="none" spc="0" normalizeH="0" baseline="0" noProof="0" dirty="0">
                <a:ln>
                  <a:noFill/>
                </a:ln>
                <a:solidFill>
                  <a:prstClr val="black"/>
                </a:solidFill>
                <a:effectLst/>
                <a:uLnTx/>
                <a:uFillTx/>
                <a:latin typeface="Calibri"/>
                <a:cs typeface="+mn-cs"/>
              </a:rPr>
              <a:t>Future / Out of  2020 Scope</a:t>
            </a:r>
          </a:p>
        </p:txBody>
      </p:sp>
      <p:sp>
        <p:nvSpPr>
          <p:cNvPr id="83" name="TextBox 82">
            <a:extLst>
              <a:ext uri="{FF2B5EF4-FFF2-40B4-BE49-F238E27FC236}">
                <a16:creationId xmlns:a16="http://schemas.microsoft.com/office/drawing/2014/main" id="{149D6A3B-D2B4-43E7-91E5-F10FCDBFE3C7}"/>
              </a:ext>
            </a:extLst>
          </p:cNvPr>
          <p:cNvSpPr txBox="1"/>
          <p:nvPr/>
        </p:nvSpPr>
        <p:spPr>
          <a:xfrm rot="510592">
            <a:off x="4841252" y="1600694"/>
            <a:ext cx="1935851" cy="369332"/>
          </a:xfrm>
          <a:prstGeom prst="rect">
            <a:avLst/>
          </a:prstGeom>
          <a:noFill/>
        </p:spPr>
        <p:txBody>
          <a:bodyPr wrap="none" rtlCol="0">
            <a:spAutoFit/>
          </a:bodyPr>
          <a:lstStyle/>
          <a:p>
            <a:pPr eaLnBrk="1" fontAlgn="auto" hangingPunct="1">
              <a:spcBef>
                <a:spcPts val="0"/>
              </a:spcBef>
              <a:spcAft>
                <a:spcPts val="0"/>
              </a:spcAft>
            </a:pPr>
            <a:r>
              <a:rPr lang="en-US" dirty="0" err="1">
                <a:solidFill>
                  <a:prstClr val="black"/>
                </a:solidFill>
                <a:latin typeface="Calibri"/>
                <a:cs typeface="+mn-cs"/>
              </a:rPr>
              <a:t>RIDEx</a:t>
            </a:r>
            <a:r>
              <a:rPr lang="en-US" dirty="0">
                <a:solidFill>
                  <a:prstClr val="black"/>
                </a:solidFill>
                <a:latin typeface="Calibri"/>
                <a:cs typeface="+mn-cs"/>
              </a:rPr>
              <a:t> Architecture</a:t>
            </a:r>
          </a:p>
        </p:txBody>
      </p:sp>
      <p:sp>
        <p:nvSpPr>
          <p:cNvPr id="84" name="Footer Placeholder 4">
            <a:extLst>
              <a:ext uri="{FF2B5EF4-FFF2-40B4-BE49-F238E27FC236}">
                <a16:creationId xmlns:a16="http://schemas.microsoft.com/office/drawing/2014/main" id="{CC02AB86-4809-4865-A143-8EE7D2EF88AF}"/>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4138974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E14726D6-B004-4786-8CF3-D721EAF5C0F1}"/>
              </a:ext>
            </a:extLst>
          </p:cNvPr>
          <p:cNvSpPr/>
          <p:nvPr/>
        </p:nvSpPr>
        <p:spPr bwMode="auto">
          <a:xfrm>
            <a:off x="5072804" y="1819710"/>
            <a:ext cx="2286000" cy="3597040"/>
          </a:xfrm>
          <a:prstGeom prst="roundRect">
            <a:avLst>
              <a:gd name="adj" fmla="val 9238"/>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no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596C9F62-9F8C-4812-9311-35381BD145AF}"/>
              </a:ext>
            </a:extLst>
          </p:cNvPr>
          <p:cNvSpPr/>
          <p:nvPr/>
        </p:nvSpPr>
        <p:spPr>
          <a:xfrm>
            <a:off x="5353335" y="1945437"/>
            <a:ext cx="1796823" cy="923330"/>
          </a:xfrm>
          <a:prstGeom prst="rect">
            <a:avLst/>
          </a:prstGeom>
        </p:spPr>
        <p:txBody>
          <a:bodyPr wrap="square">
            <a:spAutoFit/>
          </a:bodyPr>
          <a:lstStyle/>
          <a:p>
            <a:pPr marR="0" lvl="0" defTabSz="914400" eaLnBrk="1" fontAlgn="auto" latinLnBrk="0" hangingPunct="1">
              <a:lnSpc>
                <a:spcPct val="100000"/>
              </a:lnSpc>
              <a:spcBef>
                <a:spcPts val="0"/>
              </a:spcBef>
              <a:spcAft>
                <a:spcPts val="0"/>
              </a:spcAft>
              <a:buClrTx/>
              <a:buSzTx/>
              <a:tabLst/>
              <a:defRPr/>
            </a:pPr>
            <a:r>
              <a:rPr lang="en-US" i="1" kern="0" dirty="0">
                <a:solidFill>
                  <a:srgbClr val="002060"/>
                </a:solidFill>
                <a:latin typeface="Calibri"/>
              </a:rPr>
              <a:t>Topic: Service Monitoring &amp; Analytics</a:t>
            </a:r>
            <a:endParaRPr lang="en-US" sz="1600" i="1" kern="0" dirty="0">
              <a:solidFill>
                <a:srgbClr val="002060"/>
              </a:solidFill>
              <a:latin typeface="Calibri"/>
            </a:endParaRPr>
          </a:p>
        </p:txBody>
      </p:sp>
      <p:sp>
        <p:nvSpPr>
          <p:cNvPr id="10" name="Rectangle: Rounded Corners 9">
            <a:extLst>
              <a:ext uri="{FF2B5EF4-FFF2-40B4-BE49-F238E27FC236}">
                <a16:creationId xmlns:a16="http://schemas.microsoft.com/office/drawing/2014/main" id="{48C7C28A-8384-41BC-9A2C-6B8BE9746848}"/>
              </a:ext>
            </a:extLst>
          </p:cNvPr>
          <p:cNvSpPr/>
          <p:nvPr/>
        </p:nvSpPr>
        <p:spPr bwMode="auto">
          <a:xfrm>
            <a:off x="1431905" y="1143000"/>
            <a:ext cx="2674104" cy="3597040"/>
          </a:xfrm>
          <a:prstGeom prst="roundRect">
            <a:avLst>
              <a:gd name="adj" fmla="val 9238"/>
            </a:avLst>
          </a:prstGeom>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 name="Title 1">
            <a:extLst>
              <a:ext uri="{FF2B5EF4-FFF2-40B4-BE49-F238E27FC236}">
                <a16:creationId xmlns:a16="http://schemas.microsoft.com/office/drawing/2014/main" id="{91A52333-2127-4498-9842-511B4B4DE182}"/>
              </a:ext>
            </a:extLst>
          </p:cNvPr>
          <p:cNvSpPr>
            <a:spLocks noGrp="1"/>
          </p:cNvSpPr>
          <p:nvPr>
            <p:ph type="title"/>
          </p:nvPr>
        </p:nvSpPr>
        <p:spPr/>
        <p:txBody>
          <a:bodyPr/>
          <a:lstStyle/>
          <a:p>
            <a:r>
              <a:rPr lang="en-US" dirty="0"/>
              <a:t>Elements of </a:t>
            </a:r>
            <a:r>
              <a:rPr lang="en-US" dirty="0" err="1"/>
              <a:t>RIDEx</a:t>
            </a:r>
            <a:r>
              <a:rPr lang="en-US" dirty="0"/>
              <a:t> Data Model</a:t>
            </a:r>
          </a:p>
        </p:txBody>
      </p:sp>
      <p:sp>
        <p:nvSpPr>
          <p:cNvPr id="5" name="Slide Number Placeholder 4">
            <a:extLst>
              <a:ext uri="{FF2B5EF4-FFF2-40B4-BE49-F238E27FC236}">
                <a16:creationId xmlns:a16="http://schemas.microsoft.com/office/drawing/2014/main" id="{35FD58A6-31DA-4481-A122-0E3521529560}"/>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22</a:t>
            </a:fld>
            <a:endParaRPr lang="en-US" dirty="0">
              <a:solidFill>
                <a:srgbClr val="FFFFFF">
                  <a:lumMod val="65000"/>
                </a:srgbClr>
              </a:solidFill>
            </a:endParaRPr>
          </a:p>
        </p:txBody>
      </p:sp>
      <p:sp>
        <p:nvSpPr>
          <p:cNvPr id="6" name="Rectangle 5">
            <a:extLst>
              <a:ext uri="{FF2B5EF4-FFF2-40B4-BE49-F238E27FC236}">
                <a16:creationId xmlns:a16="http://schemas.microsoft.com/office/drawing/2014/main" id="{2EB5CBA8-6493-424B-BDFE-B5D140416CEF}"/>
              </a:ext>
            </a:extLst>
          </p:cNvPr>
          <p:cNvSpPr/>
          <p:nvPr/>
        </p:nvSpPr>
        <p:spPr bwMode="auto">
          <a:xfrm>
            <a:off x="1736705" y="1952765"/>
            <a:ext cx="2057399" cy="2169825"/>
          </a:xfrm>
          <a:prstGeom prst="rect">
            <a:avLst/>
          </a:prstGeo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tabLst/>
            </a:pPr>
            <a:r>
              <a:rPr kumimoji="0" lang="en-US" sz="1600" b="1" i="0" u="none" strike="noStrike" cap="none" normalizeH="0" baseline="0" dirty="0">
                <a:ln>
                  <a:noFill/>
                </a:ln>
                <a:solidFill>
                  <a:schemeClr val="tx1"/>
                </a:solidFill>
                <a:effectLst/>
                <a:latin typeface="Arial" charset="0"/>
              </a:rPr>
              <a:t>Baseline Messages</a:t>
            </a:r>
            <a:endParaRPr lang="en-US" sz="2000" b="1" dirty="0">
              <a:solidFill>
                <a:schemeClr val="tx1"/>
              </a:solidFill>
              <a:latin typeface="Arial" charset="0"/>
            </a:endParaRPr>
          </a:p>
          <a:p>
            <a:pPr marL="285750" marR="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lang="en-US" sz="1400" dirty="0">
                <a:solidFill>
                  <a:schemeClr val="tx1"/>
                </a:solidFill>
                <a:latin typeface="Arial" charset="0"/>
              </a:rPr>
              <a:t>Controller location</a:t>
            </a:r>
          </a:p>
          <a:p>
            <a:pPr marL="285750" marR="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lang="en-US" sz="1400" dirty="0">
                <a:solidFill>
                  <a:schemeClr val="tx1"/>
                </a:solidFill>
                <a:latin typeface="Arial" charset="0"/>
              </a:rPr>
              <a:t>Drone Location</a:t>
            </a:r>
            <a:br>
              <a:rPr lang="en-US" sz="1400" dirty="0">
                <a:solidFill>
                  <a:schemeClr val="tx1"/>
                </a:solidFill>
                <a:latin typeface="Arial" charset="0"/>
              </a:rPr>
            </a:br>
            <a:r>
              <a:rPr lang="en-US" sz="1400" dirty="0">
                <a:solidFill>
                  <a:schemeClr val="tx1"/>
                </a:solidFill>
                <a:latin typeface="Arial" charset="0"/>
              </a:rPr>
              <a:t>(if available)</a:t>
            </a:r>
          </a:p>
          <a:p>
            <a:pPr marL="285750" marR="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Arial" charset="0"/>
              </a:rPr>
              <a:t>Serial </a:t>
            </a:r>
            <a:r>
              <a:rPr lang="en-US" sz="1400" dirty="0">
                <a:solidFill>
                  <a:schemeClr val="tx1"/>
                </a:solidFill>
                <a:latin typeface="Arial" charset="0"/>
              </a:rPr>
              <a:t>Number</a:t>
            </a:r>
          </a:p>
          <a:p>
            <a:pPr marL="285750" marR="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lang="en-US" sz="1400" dirty="0">
                <a:solidFill>
                  <a:schemeClr val="tx1"/>
                </a:solidFill>
                <a:latin typeface="Arial" charset="0"/>
              </a:rPr>
              <a:t>Date/Timestamp</a:t>
            </a:r>
          </a:p>
          <a:p>
            <a:pPr marL="285750" marR="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lang="en-US" sz="1400" dirty="0">
                <a:solidFill>
                  <a:schemeClr val="tx1"/>
                </a:solidFill>
                <a:latin typeface="Arial" charset="0"/>
              </a:rPr>
              <a:t>Emergency Status</a:t>
            </a:r>
          </a:p>
        </p:txBody>
      </p:sp>
      <p:sp>
        <p:nvSpPr>
          <p:cNvPr id="7" name="Rectangle 6">
            <a:extLst>
              <a:ext uri="{FF2B5EF4-FFF2-40B4-BE49-F238E27FC236}">
                <a16:creationId xmlns:a16="http://schemas.microsoft.com/office/drawing/2014/main" id="{23273C17-65D3-403A-A874-588EA3D9BEC2}"/>
              </a:ext>
            </a:extLst>
          </p:cNvPr>
          <p:cNvSpPr/>
          <p:nvPr/>
        </p:nvSpPr>
        <p:spPr bwMode="auto">
          <a:xfrm>
            <a:off x="5449491" y="2962710"/>
            <a:ext cx="1604513" cy="892552"/>
          </a:xfrm>
          <a:prstGeom prst="rect">
            <a:avLst/>
          </a:prstGeo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tabLst/>
            </a:pPr>
            <a:r>
              <a:rPr lang="en-US" sz="1600" b="1" dirty="0">
                <a:solidFill>
                  <a:schemeClr val="tx1"/>
                </a:solidFill>
                <a:latin typeface="Arial" charset="0"/>
              </a:rPr>
              <a:t>Status</a:t>
            </a:r>
            <a:endParaRPr lang="en-US" b="1" dirty="0">
              <a:solidFill>
                <a:schemeClr val="tx1"/>
              </a:solidFill>
              <a:latin typeface="Arial" charset="0"/>
            </a:endParaRPr>
          </a:p>
          <a:p>
            <a:pPr marL="285750" marR="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lang="en-US" sz="1200" dirty="0">
                <a:solidFill>
                  <a:schemeClr val="tx1"/>
                </a:solidFill>
                <a:latin typeface="Arial" charset="0"/>
              </a:rPr>
              <a:t>Up/Down</a:t>
            </a:r>
          </a:p>
          <a:p>
            <a:pPr marL="285750" marR="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lang="en-US" sz="1200" dirty="0">
                <a:solidFill>
                  <a:schemeClr val="tx1"/>
                </a:solidFill>
                <a:latin typeface="Arial" charset="0"/>
              </a:rPr>
              <a:t>Status Codes</a:t>
            </a:r>
            <a:endParaRPr kumimoji="0" lang="en-US" sz="1050" b="0" i="0" u="none" strike="noStrike" cap="none" normalizeH="0" baseline="0" dirty="0">
              <a:ln>
                <a:noFill/>
              </a:ln>
              <a:solidFill>
                <a:schemeClr val="tx1"/>
              </a:solidFill>
              <a:effectLst/>
              <a:latin typeface="Arial" charset="0"/>
            </a:endParaRPr>
          </a:p>
        </p:txBody>
      </p:sp>
      <p:sp>
        <p:nvSpPr>
          <p:cNvPr id="8" name="Rectangle 7">
            <a:extLst>
              <a:ext uri="{FF2B5EF4-FFF2-40B4-BE49-F238E27FC236}">
                <a16:creationId xmlns:a16="http://schemas.microsoft.com/office/drawing/2014/main" id="{E24E2623-7C45-4117-8BEA-0A1D98BD3B8A}"/>
              </a:ext>
            </a:extLst>
          </p:cNvPr>
          <p:cNvSpPr/>
          <p:nvPr/>
        </p:nvSpPr>
        <p:spPr bwMode="auto">
          <a:xfrm>
            <a:off x="5449489" y="4068186"/>
            <a:ext cx="1604513" cy="1077218"/>
          </a:xfrm>
          <a:prstGeom prst="rect">
            <a:avLst/>
          </a:prstGeom>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tabLst/>
            </a:pPr>
            <a:r>
              <a:rPr lang="en-US" sz="1600" b="1" dirty="0">
                <a:solidFill>
                  <a:schemeClr val="tx1"/>
                </a:solidFill>
                <a:latin typeface="Arial" charset="0"/>
              </a:rPr>
              <a:t>Analytics</a:t>
            </a:r>
            <a:endParaRPr lang="en-US" b="1" dirty="0">
              <a:solidFill>
                <a:schemeClr val="tx1"/>
              </a:solidFill>
              <a:latin typeface="Arial" charset="0"/>
            </a:endParaRPr>
          </a:p>
          <a:p>
            <a:pPr marL="285750" marR="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kumimoji="0" lang="en-US" sz="1200" b="0" i="0" u="none" strike="noStrike" cap="none" normalizeH="0" baseline="0" dirty="0">
                <a:ln>
                  <a:noFill/>
                </a:ln>
                <a:solidFill>
                  <a:schemeClr val="tx1"/>
                </a:solidFill>
                <a:effectLst/>
                <a:latin typeface="Arial" charset="0"/>
              </a:rPr>
              <a:t># Unique UAS </a:t>
            </a:r>
            <a:r>
              <a:rPr lang="en-US" sz="1200" dirty="0">
                <a:solidFill>
                  <a:schemeClr val="tx1"/>
                </a:solidFill>
                <a:latin typeface="Arial" charset="0"/>
              </a:rPr>
              <a:t/>
            </a:r>
            <a:br>
              <a:rPr lang="en-US" sz="1200" dirty="0">
                <a:solidFill>
                  <a:schemeClr val="tx1"/>
                </a:solidFill>
                <a:latin typeface="Arial" charset="0"/>
              </a:rPr>
            </a:br>
            <a:r>
              <a:rPr lang="en-US" sz="1200" dirty="0">
                <a:solidFill>
                  <a:schemeClr val="tx1"/>
                </a:solidFill>
                <a:latin typeface="Arial" charset="0"/>
              </a:rPr>
              <a:t>(for example)</a:t>
            </a:r>
            <a:endParaRPr kumimoji="0" lang="en-US" sz="1200" b="0" i="0" u="none" strike="noStrike" cap="none" normalizeH="0" baseline="0" dirty="0">
              <a:ln>
                <a:noFill/>
              </a:ln>
              <a:solidFill>
                <a:schemeClr val="tx1"/>
              </a:solidFill>
              <a:effectLst/>
              <a:latin typeface="Arial" charset="0"/>
            </a:endParaRPr>
          </a:p>
          <a:p>
            <a:pPr marL="285750" marR="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pPr>
            <a:r>
              <a:rPr lang="en-US" sz="1200" dirty="0">
                <a:solidFill>
                  <a:schemeClr val="tx1"/>
                </a:solidFill>
                <a:latin typeface="Arial" charset="0"/>
              </a:rPr>
              <a:t>... </a:t>
            </a:r>
            <a:endParaRPr kumimoji="0" lang="en-US" sz="1200" b="0" i="0" u="none" strike="noStrike" cap="none" normalizeH="0" baseline="0" dirty="0">
              <a:ln>
                <a:noFill/>
              </a:ln>
              <a:solidFill>
                <a:schemeClr val="tx1"/>
              </a:solidFill>
              <a:effectLst/>
              <a:latin typeface="Arial" charset="0"/>
            </a:endParaRPr>
          </a:p>
        </p:txBody>
      </p:sp>
      <p:sp>
        <p:nvSpPr>
          <p:cNvPr id="9" name="Rectangle 8"/>
          <p:cNvSpPr/>
          <p:nvPr/>
        </p:nvSpPr>
        <p:spPr>
          <a:xfrm>
            <a:off x="1638878" y="1450378"/>
            <a:ext cx="2392001" cy="369332"/>
          </a:xfrm>
          <a:prstGeom prst="rect">
            <a:avLst/>
          </a:prstGeom>
        </p:spPr>
        <p:txBody>
          <a:bodyPr wrap="none">
            <a:spAutoFit/>
          </a:bodyPr>
          <a:lstStyle/>
          <a:p>
            <a:pPr marR="0" lvl="0" defTabSz="914400" eaLnBrk="1" fontAlgn="auto" latinLnBrk="0" hangingPunct="1">
              <a:lnSpc>
                <a:spcPct val="100000"/>
              </a:lnSpc>
              <a:spcBef>
                <a:spcPts val="0"/>
              </a:spcBef>
              <a:spcAft>
                <a:spcPts val="0"/>
              </a:spcAft>
              <a:buClrTx/>
              <a:buSzTx/>
              <a:tabLst/>
              <a:defRPr/>
            </a:pPr>
            <a:r>
              <a:rPr lang="en-US" i="1" kern="0" dirty="0">
                <a:solidFill>
                  <a:srgbClr val="002060"/>
                </a:solidFill>
                <a:latin typeface="Calibri"/>
              </a:rPr>
              <a:t>Topic: Baseline Streams</a:t>
            </a:r>
            <a:endParaRPr lang="en-US" sz="1600" i="1" kern="0" dirty="0">
              <a:solidFill>
                <a:srgbClr val="002060"/>
              </a:solidFill>
              <a:latin typeface="Calibri"/>
            </a:endParaRPr>
          </a:p>
        </p:txBody>
      </p:sp>
      <p:sp>
        <p:nvSpPr>
          <p:cNvPr id="13" name="Date Placeholder 2">
            <a:extLst>
              <a:ext uri="{FF2B5EF4-FFF2-40B4-BE49-F238E27FC236}">
                <a16:creationId xmlns:a16="http://schemas.microsoft.com/office/drawing/2014/main" id="{6D9D67E6-CEED-4E89-857B-F4C0EF758248}"/>
              </a:ext>
            </a:extLst>
          </p:cNvPr>
          <p:cNvSpPr>
            <a:spLocks noGrp="1"/>
          </p:cNvSpPr>
          <p:nvPr>
            <p:ph type="dt" sz="half" idx="10"/>
          </p:nvPr>
        </p:nvSpPr>
        <p:spPr>
          <a:xfrm>
            <a:off x="454374"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14" name="Footer Placeholder 4">
            <a:extLst>
              <a:ext uri="{FF2B5EF4-FFF2-40B4-BE49-F238E27FC236}">
                <a16:creationId xmlns:a16="http://schemas.microsoft.com/office/drawing/2014/main" id="{7F68F866-683D-42AA-BAC0-39BE947C124B}"/>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1673617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69909-7B35-47CB-B885-7E2BCF94CF07}"/>
              </a:ext>
            </a:extLst>
          </p:cNvPr>
          <p:cNvSpPr>
            <a:spLocks noGrp="1"/>
          </p:cNvSpPr>
          <p:nvPr>
            <p:ph type="title"/>
          </p:nvPr>
        </p:nvSpPr>
        <p:spPr/>
        <p:txBody>
          <a:bodyPr/>
          <a:lstStyle/>
          <a:p>
            <a:r>
              <a:rPr lang="en-US" dirty="0"/>
              <a:t>Application of Scenario to </a:t>
            </a:r>
            <a:r>
              <a:rPr lang="en-US" dirty="0" err="1"/>
              <a:t>RIDEx</a:t>
            </a:r>
            <a:endParaRPr lang="en-US" dirty="0"/>
          </a:p>
        </p:txBody>
      </p:sp>
      <p:sp>
        <p:nvSpPr>
          <p:cNvPr id="3" name="Content Placeholder 2">
            <a:extLst>
              <a:ext uri="{FF2B5EF4-FFF2-40B4-BE49-F238E27FC236}">
                <a16:creationId xmlns:a16="http://schemas.microsoft.com/office/drawing/2014/main" id="{36F660A4-1987-4D05-A69A-BF6706445359}"/>
              </a:ext>
            </a:extLst>
          </p:cNvPr>
          <p:cNvSpPr>
            <a:spLocks noGrp="1"/>
          </p:cNvSpPr>
          <p:nvPr>
            <p:ph idx="1"/>
          </p:nvPr>
        </p:nvSpPr>
        <p:spPr/>
        <p:txBody>
          <a:bodyPr/>
          <a:lstStyle/>
          <a:p>
            <a:r>
              <a:rPr lang="en-US" sz="1800" b="0" dirty="0"/>
              <a:t>Alpha USS connects to FAA (A&amp;A)</a:t>
            </a:r>
          </a:p>
          <a:p>
            <a:r>
              <a:rPr lang="en-US" sz="1800" b="0" dirty="0"/>
              <a:t>Patty Pilot powers up drone – connects to Alpha</a:t>
            </a:r>
          </a:p>
          <a:p>
            <a:r>
              <a:rPr lang="en-US" sz="1800" b="0" dirty="0"/>
              <a:t>Patty takes off – first RID message to FAA (Baseline Stream)</a:t>
            </a:r>
          </a:p>
          <a:p>
            <a:r>
              <a:rPr lang="en-US" sz="1800" b="0" dirty="0"/>
              <a:t>Patty continues to fly, generating messages (Baseline Stream)</a:t>
            </a:r>
          </a:p>
          <a:p>
            <a:r>
              <a:rPr lang="en-US" sz="1800" b="0" dirty="0"/>
              <a:t>Patty lands – last RID message to FAA (Baseline Stream)</a:t>
            </a:r>
          </a:p>
          <a:p>
            <a:r>
              <a:rPr lang="en-US" sz="1800" b="0" dirty="0"/>
              <a:t>Patty powers down drone – disconnects from Alpha</a:t>
            </a:r>
          </a:p>
          <a:p>
            <a:r>
              <a:rPr lang="en-US" sz="1800" b="0" dirty="0"/>
              <a:t>FAA checks Alpha’s system (Service Monitoring &amp; Analytics)</a:t>
            </a:r>
          </a:p>
          <a:p>
            <a:r>
              <a:rPr lang="en-US" sz="1800" b="0" dirty="0"/>
              <a:t>Alpha checks FAA’s system (Service Monitoring &amp; Analytics)</a:t>
            </a:r>
          </a:p>
          <a:p>
            <a:r>
              <a:rPr lang="en-US" sz="1800" b="0" dirty="0"/>
              <a:t>Alpha renews connection to FAA (A&amp;A)</a:t>
            </a:r>
          </a:p>
          <a:p>
            <a:pPr marL="0" indent="0">
              <a:buNone/>
            </a:pPr>
            <a:endParaRPr lang="en-US" sz="1800" dirty="0"/>
          </a:p>
        </p:txBody>
      </p:sp>
      <p:sp>
        <p:nvSpPr>
          <p:cNvPr id="5" name="Slide Number Placeholder 4">
            <a:extLst>
              <a:ext uri="{FF2B5EF4-FFF2-40B4-BE49-F238E27FC236}">
                <a16:creationId xmlns:a16="http://schemas.microsoft.com/office/drawing/2014/main" id="{85901966-3AE8-45CC-8BB5-35B933BF3081}"/>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23</a:t>
            </a:fld>
            <a:endParaRPr lang="en-US" dirty="0">
              <a:solidFill>
                <a:srgbClr val="FFFFFF">
                  <a:lumMod val="65000"/>
                </a:srgbClr>
              </a:solidFill>
            </a:endParaRPr>
          </a:p>
        </p:txBody>
      </p:sp>
      <p:sp>
        <p:nvSpPr>
          <p:cNvPr id="6" name="Date Placeholder 2">
            <a:extLst>
              <a:ext uri="{FF2B5EF4-FFF2-40B4-BE49-F238E27FC236}">
                <a16:creationId xmlns:a16="http://schemas.microsoft.com/office/drawing/2014/main" id="{07293932-AC6B-466C-8B8E-BF4D6FC0B335}"/>
              </a:ext>
            </a:extLst>
          </p:cNvPr>
          <p:cNvSpPr>
            <a:spLocks noGrp="1"/>
          </p:cNvSpPr>
          <p:nvPr>
            <p:ph type="dt" sz="half" idx="10"/>
          </p:nvPr>
        </p:nvSpPr>
        <p:spPr>
          <a:xfrm>
            <a:off x="454374"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829FBAB7-A9D7-4469-B8A8-4B797A7C5991}"/>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531843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49EE-11AD-4BDA-BDBD-CADDE9422C3E}"/>
              </a:ext>
            </a:extLst>
          </p:cNvPr>
          <p:cNvSpPr>
            <a:spLocks noGrp="1"/>
          </p:cNvSpPr>
          <p:nvPr>
            <p:ph type="title"/>
          </p:nvPr>
        </p:nvSpPr>
        <p:spPr/>
        <p:txBody>
          <a:bodyPr/>
          <a:lstStyle/>
          <a:p>
            <a:r>
              <a:rPr lang="en-US" dirty="0"/>
              <a:t>Additional Functions</a:t>
            </a:r>
          </a:p>
        </p:txBody>
      </p:sp>
      <p:sp>
        <p:nvSpPr>
          <p:cNvPr id="3" name="Content Placeholder 2">
            <a:extLst>
              <a:ext uri="{FF2B5EF4-FFF2-40B4-BE49-F238E27FC236}">
                <a16:creationId xmlns:a16="http://schemas.microsoft.com/office/drawing/2014/main" id="{44C1B0FC-8E2A-4D8A-9D50-1D39C5971244}"/>
              </a:ext>
            </a:extLst>
          </p:cNvPr>
          <p:cNvSpPr>
            <a:spLocks noGrp="1"/>
          </p:cNvSpPr>
          <p:nvPr>
            <p:ph idx="1"/>
          </p:nvPr>
        </p:nvSpPr>
        <p:spPr>
          <a:xfrm>
            <a:off x="546893" y="1219200"/>
            <a:ext cx="8050213" cy="3933825"/>
          </a:xfrm>
        </p:spPr>
        <p:txBody>
          <a:bodyPr/>
          <a:lstStyle/>
          <a:p>
            <a:pPr marL="0" indent="0">
              <a:buNone/>
            </a:pPr>
            <a:r>
              <a:rPr lang="en-US" sz="2000" dirty="0"/>
              <a:t>Standard for Public Data Function</a:t>
            </a:r>
          </a:p>
          <a:p>
            <a:r>
              <a:rPr lang="en-US" sz="1800" b="0" dirty="0"/>
              <a:t>Part of 2020 objectives</a:t>
            </a:r>
          </a:p>
          <a:p>
            <a:r>
              <a:rPr lang="en-US" sz="1800" b="0" dirty="0"/>
              <a:t>As regulator, FAA needs comprehensive and dedicated information streams (</a:t>
            </a:r>
            <a:r>
              <a:rPr lang="en-US" sz="1800" b="0" dirty="0" err="1"/>
              <a:t>RIDEx</a:t>
            </a:r>
            <a:r>
              <a:rPr lang="en-US" sz="1800" b="0" dirty="0"/>
              <a:t>)</a:t>
            </a:r>
          </a:p>
          <a:p>
            <a:r>
              <a:rPr lang="en-US" sz="1800" b="0" dirty="0"/>
              <a:t>FAA is supportive of standards as a means of public network Remote ID information sharing</a:t>
            </a:r>
          </a:p>
          <a:p>
            <a:endParaRPr lang="en-US" sz="1600" b="0" i="1" dirty="0"/>
          </a:p>
          <a:p>
            <a:pPr marL="0" indent="0">
              <a:buNone/>
            </a:pPr>
            <a:endParaRPr lang="en-US" dirty="0"/>
          </a:p>
        </p:txBody>
      </p:sp>
      <p:sp>
        <p:nvSpPr>
          <p:cNvPr id="5" name="Slide Number Placeholder 4">
            <a:extLst>
              <a:ext uri="{FF2B5EF4-FFF2-40B4-BE49-F238E27FC236}">
                <a16:creationId xmlns:a16="http://schemas.microsoft.com/office/drawing/2014/main" id="{0549FBB4-B50A-47EF-BDFA-E1844FE6F468}"/>
              </a:ext>
            </a:extLst>
          </p:cNvPr>
          <p:cNvSpPr>
            <a:spLocks noGrp="1"/>
          </p:cNvSpPr>
          <p:nvPr>
            <p:ph type="sldNum" sz="quarter" idx="12"/>
          </p:nvPr>
        </p:nvSpPr>
        <p:spPr/>
        <p:txBody>
          <a:bodyPr/>
          <a:lstStyle/>
          <a:p>
            <a:fld id="{40DEE7EF-22A0-420B-9457-EE30CD5F62FB}" type="slidenum">
              <a:rPr lang="en-US" smtClean="0"/>
              <a:t>24</a:t>
            </a:fld>
            <a:endParaRPr lang="en-US"/>
          </a:p>
        </p:txBody>
      </p:sp>
      <p:sp>
        <p:nvSpPr>
          <p:cNvPr id="6" name="Date Placeholder 2">
            <a:extLst>
              <a:ext uri="{FF2B5EF4-FFF2-40B4-BE49-F238E27FC236}">
                <a16:creationId xmlns:a16="http://schemas.microsoft.com/office/drawing/2014/main" id="{F218248F-6FCC-47FF-B79E-D32070A6D470}"/>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8" name="Footer Placeholder 4">
            <a:extLst>
              <a:ext uri="{FF2B5EF4-FFF2-40B4-BE49-F238E27FC236}">
                <a16:creationId xmlns:a16="http://schemas.microsoft.com/office/drawing/2014/main" id="{3CCB13AE-1C42-486B-B304-93437D727521}"/>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42273338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A49EE-11AD-4BDA-BDBD-CADDE9422C3E}"/>
              </a:ext>
            </a:extLst>
          </p:cNvPr>
          <p:cNvSpPr>
            <a:spLocks noGrp="1"/>
          </p:cNvSpPr>
          <p:nvPr>
            <p:ph type="title"/>
          </p:nvPr>
        </p:nvSpPr>
        <p:spPr/>
        <p:txBody>
          <a:bodyPr/>
          <a:lstStyle/>
          <a:p>
            <a:r>
              <a:rPr lang="en-US" dirty="0"/>
              <a:t>Additional Functions</a:t>
            </a:r>
          </a:p>
        </p:txBody>
      </p:sp>
      <p:sp>
        <p:nvSpPr>
          <p:cNvPr id="3" name="Content Placeholder 2">
            <a:extLst>
              <a:ext uri="{FF2B5EF4-FFF2-40B4-BE49-F238E27FC236}">
                <a16:creationId xmlns:a16="http://schemas.microsoft.com/office/drawing/2014/main" id="{44C1B0FC-8E2A-4D8A-9D50-1D39C5971244}"/>
              </a:ext>
            </a:extLst>
          </p:cNvPr>
          <p:cNvSpPr>
            <a:spLocks noGrp="1"/>
          </p:cNvSpPr>
          <p:nvPr>
            <p:ph idx="1"/>
          </p:nvPr>
        </p:nvSpPr>
        <p:spPr>
          <a:xfrm>
            <a:off x="546893" y="1295400"/>
            <a:ext cx="8050213" cy="3857625"/>
          </a:xfrm>
        </p:spPr>
        <p:txBody>
          <a:bodyPr/>
          <a:lstStyle/>
          <a:p>
            <a:pPr marL="0" indent="0">
              <a:buNone/>
            </a:pPr>
            <a:r>
              <a:rPr lang="en-US" sz="2000" dirty="0"/>
              <a:t>FAA Correlation Functions</a:t>
            </a:r>
          </a:p>
          <a:p>
            <a:r>
              <a:rPr lang="en-US" sz="1800" b="0" dirty="0"/>
              <a:t>In parallel with Cohort activities, FAA has a role correlating Remote ID information with other government-held information (registrations, authorizations)</a:t>
            </a:r>
          </a:p>
          <a:p>
            <a:r>
              <a:rPr lang="en-US" sz="1800" b="0" dirty="0"/>
              <a:t>Correlation functions will be bounded by regulations for use of information</a:t>
            </a:r>
          </a:p>
          <a:p>
            <a:r>
              <a:rPr lang="en-US" sz="1800" b="0" dirty="0"/>
              <a:t>Correlated information is not intended for distribution outside approved government uses</a:t>
            </a:r>
          </a:p>
          <a:p>
            <a:pPr marL="0" indent="0">
              <a:buNone/>
            </a:pPr>
            <a:endParaRPr lang="en-US" dirty="0"/>
          </a:p>
        </p:txBody>
      </p:sp>
      <p:sp>
        <p:nvSpPr>
          <p:cNvPr id="5" name="Slide Number Placeholder 4">
            <a:extLst>
              <a:ext uri="{FF2B5EF4-FFF2-40B4-BE49-F238E27FC236}">
                <a16:creationId xmlns:a16="http://schemas.microsoft.com/office/drawing/2014/main" id="{0549FBB4-B50A-47EF-BDFA-E1844FE6F468}"/>
              </a:ext>
            </a:extLst>
          </p:cNvPr>
          <p:cNvSpPr>
            <a:spLocks noGrp="1"/>
          </p:cNvSpPr>
          <p:nvPr>
            <p:ph type="sldNum" sz="quarter" idx="12"/>
          </p:nvPr>
        </p:nvSpPr>
        <p:spPr/>
        <p:txBody>
          <a:bodyPr/>
          <a:lstStyle/>
          <a:p>
            <a:fld id="{40DEE7EF-22A0-420B-9457-EE30CD5F62FB}" type="slidenum">
              <a:rPr lang="en-US" smtClean="0"/>
              <a:t>25</a:t>
            </a:fld>
            <a:endParaRPr lang="en-US"/>
          </a:p>
        </p:txBody>
      </p:sp>
      <p:sp>
        <p:nvSpPr>
          <p:cNvPr id="6" name="Date Placeholder 2">
            <a:extLst>
              <a:ext uri="{FF2B5EF4-FFF2-40B4-BE49-F238E27FC236}">
                <a16:creationId xmlns:a16="http://schemas.microsoft.com/office/drawing/2014/main" id="{F218248F-6FCC-47FF-B79E-D32070A6D470}"/>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3EF182F3-567E-4BE5-992E-AC117EE4E198}"/>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735126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088E43-B712-40B2-8EA0-44491245D7AC}"/>
              </a:ext>
            </a:extLst>
          </p:cNvPr>
          <p:cNvSpPr txBox="1">
            <a:spLocks/>
          </p:cNvSpPr>
          <p:nvPr/>
        </p:nvSpPr>
        <p:spPr>
          <a:xfrm>
            <a:off x="1066800" y="2209800"/>
            <a:ext cx="6896100" cy="1066800"/>
          </a:xfrm>
          <a:prstGeom prst="rect">
            <a:avLst/>
          </a:prstGeom>
        </p:spPr>
        <p:txBody>
          <a:bodyPr/>
          <a:lstStyle>
            <a:lvl1pPr algn="l" rtl="0" fontAlgn="base">
              <a:spcBef>
                <a:spcPct val="0"/>
              </a:spcBef>
              <a:spcAft>
                <a:spcPct val="0"/>
              </a:spcAft>
              <a:defRPr sz="28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eaLnBrk="1" hangingPunct="1"/>
            <a:r>
              <a:rPr lang="en-US" sz="3200" kern="0" dirty="0"/>
              <a:t>Baseline Streams</a:t>
            </a:r>
          </a:p>
        </p:txBody>
      </p:sp>
      <p:sp>
        <p:nvSpPr>
          <p:cNvPr id="4" name="Date Placeholder 2">
            <a:extLst>
              <a:ext uri="{FF2B5EF4-FFF2-40B4-BE49-F238E27FC236}">
                <a16:creationId xmlns:a16="http://schemas.microsoft.com/office/drawing/2014/main" id="{7C0AC175-B3DF-431A-895B-89F064B96EF9}"/>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5" name="Footer Placeholder 4">
            <a:extLst>
              <a:ext uri="{FF2B5EF4-FFF2-40B4-BE49-F238E27FC236}">
                <a16:creationId xmlns:a16="http://schemas.microsoft.com/office/drawing/2014/main" id="{7DEA3D5A-DD46-4F5F-8911-CF341620E04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solidFill>
                  <a:srgbClr val="FFFFFF">
                    <a:lumMod val="65000"/>
                  </a:srgbClr>
                </a:solidFill>
              </a:rPr>
              <a:pPr/>
              <a:t>26</a:t>
            </a:fld>
            <a:endParaRPr lang="en-US" dirty="0">
              <a:solidFill>
                <a:srgbClr val="FFFFFF">
                  <a:lumMod val="65000"/>
                </a:srgbClr>
              </a:solidFill>
            </a:endParaRPr>
          </a:p>
        </p:txBody>
      </p:sp>
    </p:spTree>
    <p:extLst>
      <p:ext uri="{BB962C8B-B14F-4D97-AF65-F5344CB8AC3E}">
        <p14:creationId xmlns:p14="http://schemas.microsoft.com/office/powerpoint/2010/main" val="261781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301B2-6507-400D-BCA8-F2BD2722096D}"/>
              </a:ext>
            </a:extLst>
          </p:cNvPr>
          <p:cNvSpPr>
            <a:spLocks noGrp="1"/>
          </p:cNvSpPr>
          <p:nvPr>
            <p:ph type="title"/>
          </p:nvPr>
        </p:nvSpPr>
        <p:spPr/>
        <p:txBody>
          <a:bodyPr/>
          <a:lstStyle/>
          <a:p>
            <a:r>
              <a:rPr lang="en-US" dirty="0"/>
              <a:t>Baseline Streams</a:t>
            </a:r>
          </a:p>
        </p:txBody>
      </p:sp>
      <p:sp>
        <p:nvSpPr>
          <p:cNvPr id="3" name="Content Placeholder 2">
            <a:extLst>
              <a:ext uri="{FF2B5EF4-FFF2-40B4-BE49-F238E27FC236}">
                <a16:creationId xmlns:a16="http://schemas.microsoft.com/office/drawing/2014/main" id="{9CF8ADAD-4352-4281-B478-08DB7A1E6203}"/>
              </a:ext>
            </a:extLst>
          </p:cNvPr>
          <p:cNvSpPr>
            <a:spLocks noGrp="1"/>
          </p:cNvSpPr>
          <p:nvPr>
            <p:ph idx="1"/>
          </p:nvPr>
        </p:nvSpPr>
        <p:spPr/>
        <p:txBody>
          <a:bodyPr/>
          <a:lstStyle/>
          <a:p>
            <a:pPr marL="0" indent="0">
              <a:buNone/>
            </a:pPr>
            <a:r>
              <a:rPr lang="en-US" sz="2000" b="0" dirty="0"/>
              <a:t>The concept of the baseline stream is to give the FAA initial minimal information on each operation.</a:t>
            </a:r>
          </a:p>
          <a:p>
            <a:r>
              <a:rPr lang="en-US" sz="2000" b="0" dirty="0"/>
              <a:t>This is the simplest way to provide a common operational picture between USS and FAA</a:t>
            </a:r>
          </a:p>
          <a:p>
            <a:r>
              <a:rPr lang="en-US" sz="2000" b="0" dirty="0"/>
              <a:t>FAA is single point of aggregation </a:t>
            </a:r>
            <a:r>
              <a:rPr lang="en-US" sz="2000" b="0" i="1" dirty="0"/>
              <a:t>for government uses</a:t>
            </a:r>
            <a:endParaRPr lang="en-US" sz="2000" b="0" dirty="0"/>
          </a:p>
          <a:p>
            <a:r>
              <a:rPr lang="en-US" sz="2000" b="0" dirty="0"/>
              <a:t>The baseline stream will be </a:t>
            </a:r>
            <a:r>
              <a:rPr lang="en-US" sz="2000" b="0" i="1" dirty="0"/>
              <a:t>much</a:t>
            </a:r>
            <a:r>
              <a:rPr lang="en-US" sz="2000" b="0" dirty="0"/>
              <a:t> smaller than the full stream of messages from the UAS to the USS</a:t>
            </a:r>
          </a:p>
          <a:p>
            <a:endParaRPr lang="en-US" dirty="0"/>
          </a:p>
        </p:txBody>
      </p:sp>
      <p:sp>
        <p:nvSpPr>
          <p:cNvPr id="5" name="Slide Number Placeholder 4">
            <a:extLst>
              <a:ext uri="{FF2B5EF4-FFF2-40B4-BE49-F238E27FC236}">
                <a16:creationId xmlns:a16="http://schemas.microsoft.com/office/drawing/2014/main" id="{18E93B2C-68B6-4649-81E7-F2920065633B}"/>
              </a:ext>
            </a:extLst>
          </p:cNvPr>
          <p:cNvSpPr>
            <a:spLocks noGrp="1"/>
          </p:cNvSpPr>
          <p:nvPr>
            <p:ph type="sldNum" sz="quarter" idx="12"/>
          </p:nvPr>
        </p:nvSpPr>
        <p:spPr/>
        <p:txBody>
          <a:bodyPr/>
          <a:lstStyle/>
          <a:p>
            <a:fld id="{40DEE7EF-22A0-420B-9457-EE30CD5F62FB}" type="slidenum">
              <a:rPr lang="en-US" smtClean="0"/>
              <a:t>27</a:t>
            </a:fld>
            <a:endParaRPr lang="en-US"/>
          </a:p>
        </p:txBody>
      </p:sp>
      <p:sp>
        <p:nvSpPr>
          <p:cNvPr id="6" name="Date Placeholder 2">
            <a:extLst>
              <a:ext uri="{FF2B5EF4-FFF2-40B4-BE49-F238E27FC236}">
                <a16:creationId xmlns:a16="http://schemas.microsoft.com/office/drawing/2014/main" id="{05BD2BE8-F7FD-41F5-BDF3-4739B32F85A6}"/>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0C9F9814-3B96-4D7D-B59B-F9E02E572099}"/>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1356088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83E4-E986-46ED-B3F2-4FEE12A8E2C0}"/>
              </a:ext>
            </a:extLst>
          </p:cNvPr>
          <p:cNvSpPr>
            <a:spLocks noGrp="1"/>
          </p:cNvSpPr>
          <p:nvPr>
            <p:ph type="title"/>
          </p:nvPr>
        </p:nvSpPr>
        <p:spPr/>
        <p:txBody>
          <a:bodyPr/>
          <a:lstStyle/>
          <a:p>
            <a:r>
              <a:rPr lang="en-US" dirty="0"/>
              <a:t>Baseline Stream: Scenario Summary</a:t>
            </a:r>
          </a:p>
        </p:txBody>
      </p:sp>
      <p:sp>
        <p:nvSpPr>
          <p:cNvPr id="3" name="Content Placeholder 2">
            <a:extLst>
              <a:ext uri="{FF2B5EF4-FFF2-40B4-BE49-F238E27FC236}">
                <a16:creationId xmlns:a16="http://schemas.microsoft.com/office/drawing/2014/main" id="{28D71162-A7DE-477D-BB54-50D3648E08DE}"/>
              </a:ext>
            </a:extLst>
          </p:cNvPr>
          <p:cNvSpPr>
            <a:spLocks noGrp="1"/>
          </p:cNvSpPr>
          <p:nvPr>
            <p:ph idx="1"/>
          </p:nvPr>
        </p:nvSpPr>
        <p:spPr/>
        <p:txBody>
          <a:bodyPr/>
          <a:lstStyle/>
          <a:p>
            <a:r>
              <a:rPr lang="en-US" sz="2000" b="0" dirty="0"/>
              <a:t>Patty’s UAS takes off. Immediately upon detecting takeoff, the UAS begins transmitting Remote ID messages to Alpha. </a:t>
            </a:r>
          </a:p>
          <a:p>
            <a:r>
              <a:rPr lang="en-US" sz="2000" b="0" dirty="0"/>
              <a:t>Upon receiving the first report, Alpha begins a baseline stream of messages to the FAA. The first message is immediately forwarded to the FAA.</a:t>
            </a:r>
          </a:p>
          <a:p>
            <a:r>
              <a:rPr lang="en-US" sz="2000" b="0" dirty="0"/>
              <a:t>At times, Patty flies quickly from place to place, and other times, hovers. When moving quickly, Alpha forwards a message to the baseline stream every time the position (since the last message) has changed more than 100’ (configurable). When Patty hovers for long periods, the baseline stream rate slows to once per minute.</a:t>
            </a:r>
          </a:p>
          <a:p>
            <a:r>
              <a:rPr lang="en-US" sz="2000" b="0" dirty="0"/>
              <a:t>When Patty lands, Alpha gets an indication of it, and sends the FAA the last baseline stream message. Alpha also indicates to the FAA that the flight has landed.</a:t>
            </a:r>
          </a:p>
        </p:txBody>
      </p:sp>
      <p:sp>
        <p:nvSpPr>
          <p:cNvPr id="5" name="Slide Number Placeholder 4">
            <a:extLst>
              <a:ext uri="{FF2B5EF4-FFF2-40B4-BE49-F238E27FC236}">
                <a16:creationId xmlns:a16="http://schemas.microsoft.com/office/drawing/2014/main" id="{3B17F144-D8AB-4C40-B486-41C8924EAED2}"/>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28</a:t>
            </a:fld>
            <a:endParaRPr lang="en-US" dirty="0">
              <a:solidFill>
                <a:srgbClr val="FFFFFF">
                  <a:lumMod val="65000"/>
                </a:srgbClr>
              </a:solidFill>
            </a:endParaRPr>
          </a:p>
        </p:txBody>
      </p:sp>
      <p:sp>
        <p:nvSpPr>
          <p:cNvPr id="6" name="Footer Placeholder 4">
            <a:extLst>
              <a:ext uri="{FF2B5EF4-FFF2-40B4-BE49-F238E27FC236}">
                <a16:creationId xmlns:a16="http://schemas.microsoft.com/office/drawing/2014/main" id="{689CFFEC-AC82-4AB2-9F70-2363B729D797}"/>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7" name="Date Placeholder 2">
            <a:extLst>
              <a:ext uri="{FF2B5EF4-FFF2-40B4-BE49-F238E27FC236}">
                <a16:creationId xmlns:a16="http://schemas.microsoft.com/office/drawing/2014/main" id="{87E4FA06-9CDD-4C11-9AAC-3E7CF483B827}"/>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Tree>
    <p:extLst>
      <p:ext uri="{BB962C8B-B14F-4D97-AF65-F5344CB8AC3E}">
        <p14:creationId xmlns:p14="http://schemas.microsoft.com/office/powerpoint/2010/main" val="26909712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83E4-E986-46ED-B3F2-4FEE12A8E2C0}"/>
              </a:ext>
            </a:extLst>
          </p:cNvPr>
          <p:cNvSpPr>
            <a:spLocks noGrp="1"/>
          </p:cNvSpPr>
          <p:nvPr>
            <p:ph type="title"/>
          </p:nvPr>
        </p:nvSpPr>
        <p:spPr/>
        <p:txBody>
          <a:bodyPr/>
          <a:lstStyle/>
          <a:p>
            <a:r>
              <a:rPr lang="en-US" dirty="0"/>
              <a:t>Baseline Stream: High-Level Requirements</a:t>
            </a:r>
          </a:p>
        </p:txBody>
      </p:sp>
      <p:sp>
        <p:nvSpPr>
          <p:cNvPr id="3" name="Content Placeholder 2">
            <a:extLst>
              <a:ext uri="{FF2B5EF4-FFF2-40B4-BE49-F238E27FC236}">
                <a16:creationId xmlns:a16="http://schemas.microsoft.com/office/drawing/2014/main" id="{28D71162-A7DE-477D-BB54-50D3648E08DE}"/>
              </a:ext>
            </a:extLst>
          </p:cNvPr>
          <p:cNvSpPr>
            <a:spLocks noGrp="1"/>
          </p:cNvSpPr>
          <p:nvPr>
            <p:ph idx="1"/>
          </p:nvPr>
        </p:nvSpPr>
        <p:spPr/>
        <p:txBody>
          <a:bodyPr/>
          <a:lstStyle/>
          <a:p>
            <a:r>
              <a:rPr lang="en-US" sz="2000" b="0" dirty="0"/>
              <a:t>USSs send a reduced set of UAS Remote ID messages to the FAA.</a:t>
            </a:r>
          </a:p>
          <a:p>
            <a:r>
              <a:rPr lang="en-US" sz="2000" b="0" dirty="0"/>
              <a:t>Baseline stream happens by default any time a UAS operation occurs.</a:t>
            </a:r>
          </a:p>
          <a:p>
            <a:r>
              <a:rPr lang="en-US" sz="2000" b="0" dirty="0"/>
              <a:t>Baseline stream is configurable (at the program level).</a:t>
            </a:r>
            <a:br>
              <a:rPr lang="en-US" sz="2000" b="0" dirty="0"/>
            </a:br>
            <a:r>
              <a:rPr lang="en-US" sz="1600" b="0" i="1" dirty="0"/>
              <a:t>E.g. USSs could be asked to change the period between baseline stream messages</a:t>
            </a:r>
            <a:r>
              <a:rPr lang="en-US" sz="1800" b="0" i="1" dirty="0"/>
              <a:t>.</a:t>
            </a:r>
          </a:p>
          <a:p>
            <a:r>
              <a:rPr lang="en-US" sz="2000" b="0" dirty="0"/>
              <a:t>The USS may or may not get confirmation of receipt.</a:t>
            </a:r>
          </a:p>
          <a:p>
            <a:r>
              <a:rPr lang="en-US" sz="2000" b="0" dirty="0"/>
              <a:t>Remote ID messages must be secured to ensure that they come from an authorized USS and are not tampered in transit.</a:t>
            </a:r>
            <a:br>
              <a:rPr lang="en-US" sz="2000" b="0" dirty="0"/>
            </a:br>
            <a:r>
              <a:rPr lang="en-US" sz="1600" b="0" i="1" dirty="0"/>
              <a:t>Note: see A&amp;A section</a:t>
            </a:r>
            <a:r>
              <a:rPr lang="en-US" sz="1800" b="0" i="1" dirty="0"/>
              <a:t>.</a:t>
            </a:r>
            <a:endParaRPr lang="en-US" sz="2400" b="0" dirty="0"/>
          </a:p>
        </p:txBody>
      </p:sp>
      <p:sp>
        <p:nvSpPr>
          <p:cNvPr id="5" name="Slide Number Placeholder 4">
            <a:extLst>
              <a:ext uri="{FF2B5EF4-FFF2-40B4-BE49-F238E27FC236}">
                <a16:creationId xmlns:a16="http://schemas.microsoft.com/office/drawing/2014/main" id="{3B17F144-D8AB-4C40-B486-41C8924EAED2}"/>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29</a:t>
            </a:fld>
            <a:endParaRPr lang="en-US" dirty="0">
              <a:solidFill>
                <a:srgbClr val="FFFFFF">
                  <a:lumMod val="65000"/>
                </a:srgbClr>
              </a:solidFill>
            </a:endParaRPr>
          </a:p>
        </p:txBody>
      </p:sp>
      <p:sp>
        <p:nvSpPr>
          <p:cNvPr id="6" name="Date Placeholder 2">
            <a:extLst>
              <a:ext uri="{FF2B5EF4-FFF2-40B4-BE49-F238E27FC236}">
                <a16:creationId xmlns:a16="http://schemas.microsoft.com/office/drawing/2014/main" id="{3A900326-39DA-47E7-823D-9ACB2DAC0D37}"/>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E8DC6391-3ADF-4342-B934-81F988DCD585}"/>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620238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7350D-8861-4327-9953-DFD04296F593}"/>
              </a:ext>
            </a:extLst>
          </p:cNvPr>
          <p:cNvSpPr>
            <a:spLocks noGrp="1"/>
          </p:cNvSpPr>
          <p:nvPr>
            <p:ph type="title"/>
          </p:nvPr>
        </p:nvSpPr>
        <p:spPr/>
        <p:txBody>
          <a:bodyPr/>
          <a:lstStyle/>
          <a:p>
            <a:r>
              <a:rPr lang="en-US" dirty="0"/>
              <a:t>Baseline Stream: USS Rules</a:t>
            </a:r>
          </a:p>
        </p:txBody>
      </p:sp>
      <p:sp>
        <p:nvSpPr>
          <p:cNvPr id="5" name="Slide Number Placeholder 4">
            <a:extLst>
              <a:ext uri="{FF2B5EF4-FFF2-40B4-BE49-F238E27FC236}">
                <a16:creationId xmlns:a16="http://schemas.microsoft.com/office/drawing/2014/main" id="{F6759BB7-CE90-4997-A8C1-84F8B6844A9B}"/>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30</a:t>
            </a:fld>
            <a:endParaRPr lang="en-US" dirty="0">
              <a:solidFill>
                <a:srgbClr val="FFFFFF">
                  <a:lumMod val="65000"/>
                </a:srgbClr>
              </a:solidFill>
            </a:endParaRPr>
          </a:p>
        </p:txBody>
      </p:sp>
      <p:sp>
        <p:nvSpPr>
          <p:cNvPr id="6" name="Content Placeholder 5">
            <a:extLst>
              <a:ext uri="{FF2B5EF4-FFF2-40B4-BE49-F238E27FC236}">
                <a16:creationId xmlns:a16="http://schemas.microsoft.com/office/drawing/2014/main" id="{106FDAE5-BB30-456D-9894-785EF6665494}"/>
              </a:ext>
            </a:extLst>
          </p:cNvPr>
          <p:cNvSpPr>
            <a:spLocks noGrp="1"/>
          </p:cNvSpPr>
          <p:nvPr>
            <p:ph idx="1"/>
          </p:nvPr>
        </p:nvSpPr>
        <p:spPr/>
        <p:txBody>
          <a:bodyPr/>
          <a:lstStyle/>
          <a:p>
            <a:r>
              <a:rPr lang="en-US" sz="2000" b="0" dirty="0"/>
              <a:t>Applicability</a:t>
            </a:r>
          </a:p>
          <a:p>
            <a:pPr lvl="1"/>
            <a:r>
              <a:rPr lang="en-US" sz="1800" dirty="0"/>
              <a:t>Reports shall be provided for every connected UAS being serviced by the USS between takeoff and landing</a:t>
            </a:r>
          </a:p>
          <a:p>
            <a:r>
              <a:rPr lang="en-US" sz="2000" b="0" dirty="0"/>
              <a:t>Frequency</a:t>
            </a:r>
          </a:p>
          <a:p>
            <a:pPr lvl="1"/>
            <a:r>
              <a:rPr lang="en-US" sz="1800" b="0" dirty="0"/>
              <a:t>USS shall provide at least 1 report / minute to the FAA for every connected UAS </a:t>
            </a:r>
          </a:p>
          <a:p>
            <a:r>
              <a:rPr lang="en-US" sz="2000" b="0" dirty="0"/>
              <a:t>Latency</a:t>
            </a:r>
          </a:p>
          <a:p>
            <a:pPr lvl="1"/>
            <a:r>
              <a:rPr lang="en-US" sz="1800" dirty="0"/>
              <a:t>Time of Applicability of RID reports sent to FAA must not exceed 3 sec (includes maximum latency of RID message and latency of RID report creation and transmission)</a:t>
            </a:r>
            <a:endParaRPr lang="en-US" sz="1800" b="0" dirty="0"/>
          </a:p>
          <a:p>
            <a:r>
              <a:rPr lang="en-US" sz="2000" b="0" dirty="0"/>
              <a:t>Encryption</a:t>
            </a:r>
          </a:p>
          <a:p>
            <a:pPr lvl="1"/>
            <a:r>
              <a:rPr lang="en-US" sz="1800" dirty="0"/>
              <a:t>Use of industry standard encryption method </a:t>
            </a:r>
          </a:p>
          <a:p>
            <a:r>
              <a:rPr lang="en-US" sz="2000" b="0" dirty="0"/>
              <a:t>Messages must be valid per ICD</a:t>
            </a:r>
          </a:p>
          <a:p>
            <a:pPr lvl="1"/>
            <a:r>
              <a:rPr lang="en-US" sz="1800" dirty="0"/>
              <a:t>USS must generate message, and FAA may verify correctness</a:t>
            </a:r>
          </a:p>
        </p:txBody>
      </p:sp>
      <p:sp>
        <p:nvSpPr>
          <p:cNvPr id="8" name="Date Placeholder 2">
            <a:extLst>
              <a:ext uri="{FF2B5EF4-FFF2-40B4-BE49-F238E27FC236}">
                <a16:creationId xmlns:a16="http://schemas.microsoft.com/office/drawing/2014/main" id="{44977637-6CE4-401A-A846-AA264853EF2F}"/>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7DE824EA-9377-4BF2-8411-DD9E8C57532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58933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294E-A4C0-429D-A877-89CE2B40338D}"/>
              </a:ext>
            </a:extLst>
          </p:cNvPr>
          <p:cNvSpPr>
            <a:spLocks noGrp="1"/>
          </p:cNvSpPr>
          <p:nvPr>
            <p:ph type="title"/>
          </p:nvPr>
        </p:nvSpPr>
        <p:spPr/>
        <p:txBody>
          <a:bodyPr/>
          <a:lstStyle/>
          <a:p>
            <a:r>
              <a:rPr lang="en-US" dirty="0"/>
              <a:t>Baseline Stream: USS Rules (Data Retention)</a:t>
            </a:r>
          </a:p>
        </p:txBody>
      </p:sp>
      <p:sp>
        <p:nvSpPr>
          <p:cNvPr id="3" name="Content Placeholder 2">
            <a:extLst>
              <a:ext uri="{FF2B5EF4-FFF2-40B4-BE49-F238E27FC236}">
                <a16:creationId xmlns:a16="http://schemas.microsoft.com/office/drawing/2014/main" id="{B319203A-0722-4D38-984F-938C7EF630BC}"/>
              </a:ext>
            </a:extLst>
          </p:cNvPr>
          <p:cNvSpPr>
            <a:spLocks noGrp="1"/>
          </p:cNvSpPr>
          <p:nvPr>
            <p:ph idx="1"/>
          </p:nvPr>
        </p:nvSpPr>
        <p:spPr/>
        <p:txBody>
          <a:bodyPr/>
          <a:lstStyle/>
          <a:p>
            <a:r>
              <a:rPr lang="en-US" sz="2000" b="0" dirty="0"/>
              <a:t>Retention</a:t>
            </a:r>
          </a:p>
          <a:p>
            <a:pPr lvl="1" indent="-342900"/>
            <a:r>
              <a:rPr lang="en-US" sz="1800" dirty="0"/>
              <a:t>USS must retain UAS data transmitted to FAA for all operations for a period of 6 months</a:t>
            </a:r>
          </a:p>
          <a:p>
            <a:pPr lvl="1" indent="-342900"/>
            <a:r>
              <a:rPr lang="en-US" sz="1800" dirty="0"/>
              <a:t>USS must make RID records available to FAA upon request</a:t>
            </a:r>
          </a:p>
          <a:p>
            <a:pPr lvl="1" indent="-342900"/>
            <a:endParaRPr lang="en-US" sz="2000" dirty="0"/>
          </a:p>
        </p:txBody>
      </p:sp>
      <p:sp>
        <p:nvSpPr>
          <p:cNvPr id="5" name="Slide Number Placeholder 4">
            <a:extLst>
              <a:ext uri="{FF2B5EF4-FFF2-40B4-BE49-F238E27FC236}">
                <a16:creationId xmlns:a16="http://schemas.microsoft.com/office/drawing/2014/main" id="{9D60DE6D-5FBB-4B4A-AA1C-1CC244CDF4CB}"/>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31</a:t>
            </a:fld>
            <a:endParaRPr lang="en-US" dirty="0">
              <a:solidFill>
                <a:srgbClr val="FFFFFF">
                  <a:lumMod val="65000"/>
                </a:srgbClr>
              </a:solidFill>
            </a:endParaRPr>
          </a:p>
        </p:txBody>
      </p:sp>
      <p:sp>
        <p:nvSpPr>
          <p:cNvPr id="7" name="Date Placeholder 2">
            <a:extLst>
              <a:ext uri="{FF2B5EF4-FFF2-40B4-BE49-F238E27FC236}">
                <a16:creationId xmlns:a16="http://schemas.microsoft.com/office/drawing/2014/main" id="{FF2F8C12-42F1-484B-A929-6058121E8023}"/>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8" name="Footer Placeholder 4">
            <a:extLst>
              <a:ext uri="{FF2B5EF4-FFF2-40B4-BE49-F238E27FC236}">
                <a16:creationId xmlns:a16="http://schemas.microsoft.com/office/drawing/2014/main" id="{F7724BBC-E74C-47A2-9C74-A645D912B24D}"/>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9241123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301B2-6507-400D-BCA8-F2BD2722096D}"/>
              </a:ext>
            </a:extLst>
          </p:cNvPr>
          <p:cNvSpPr>
            <a:spLocks noGrp="1"/>
          </p:cNvSpPr>
          <p:nvPr>
            <p:ph type="title"/>
          </p:nvPr>
        </p:nvSpPr>
        <p:spPr/>
        <p:txBody>
          <a:bodyPr/>
          <a:lstStyle/>
          <a:p>
            <a:r>
              <a:rPr lang="en-US" dirty="0"/>
              <a:t>Baseline Streams: Data Model</a:t>
            </a:r>
          </a:p>
        </p:txBody>
      </p:sp>
      <p:sp>
        <p:nvSpPr>
          <p:cNvPr id="5" name="Slide Number Placeholder 4">
            <a:extLst>
              <a:ext uri="{FF2B5EF4-FFF2-40B4-BE49-F238E27FC236}">
                <a16:creationId xmlns:a16="http://schemas.microsoft.com/office/drawing/2014/main" id="{18E93B2C-68B6-4649-81E7-F2920065633B}"/>
              </a:ext>
            </a:extLst>
          </p:cNvPr>
          <p:cNvSpPr>
            <a:spLocks noGrp="1"/>
          </p:cNvSpPr>
          <p:nvPr>
            <p:ph type="sldNum" sz="quarter" idx="12"/>
          </p:nvPr>
        </p:nvSpPr>
        <p:spPr/>
        <p:txBody>
          <a:bodyPr/>
          <a:lstStyle/>
          <a:p>
            <a:fld id="{40DEE7EF-22A0-420B-9457-EE30CD5F62FB}" type="slidenum">
              <a:rPr lang="en-US" smtClean="0"/>
              <a:t>32</a:t>
            </a:fld>
            <a:endParaRPr lang="en-US"/>
          </a:p>
        </p:txBody>
      </p:sp>
      <p:sp>
        <p:nvSpPr>
          <p:cNvPr id="6" name="Date Placeholder 2">
            <a:extLst>
              <a:ext uri="{FF2B5EF4-FFF2-40B4-BE49-F238E27FC236}">
                <a16:creationId xmlns:a16="http://schemas.microsoft.com/office/drawing/2014/main" id="{8F592BB9-E7CD-4D4A-9408-CA58F8A54D58}"/>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graphicFrame>
        <p:nvGraphicFramePr>
          <p:cNvPr id="10" name="Table 10">
            <a:extLst>
              <a:ext uri="{FF2B5EF4-FFF2-40B4-BE49-F238E27FC236}">
                <a16:creationId xmlns:a16="http://schemas.microsoft.com/office/drawing/2014/main" id="{3436E189-43BB-4FC0-BE88-5BE832F25F27}"/>
              </a:ext>
            </a:extLst>
          </p:cNvPr>
          <p:cNvGraphicFramePr>
            <a:graphicFrameLocks noGrp="1"/>
          </p:cNvGraphicFramePr>
          <p:nvPr>
            <p:extLst>
              <p:ext uri="{D42A27DB-BD31-4B8C-83A1-F6EECF244321}">
                <p14:modId xmlns:p14="http://schemas.microsoft.com/office/powerpoint/2010/main" val="1073155831"/>
              </p:ext>
            </p:extLst>
          </p:nvPr>
        </p:nvGraphicFramePr>
        <p:xfrm>
          <a:off x="482600" y="1376204"/>
          <a:ext cx="8058904" cy="2703036"/>
        </p:xfrm>
        <a:graphic>
          <a:graphicData uri="http://schemas.openxmlformats.org/drawingml/2006/table">
            <a:tbl>
              <a:tblPr firstRow="1" bandRow="1">
                <a:tableStyleId>{93296810-A885-4BE3-A3E7-6D5BEEA58F35}</a:tableStyleId>
              </a:tblPr>
              <a:tblGrid>
                <a:gridCol w="2336800">
                  <a:extLst>
                    <a:ext uri="{9D8B030D-6E8A-4147-A177-3AD203B41FA5}">
                      <a16:colId xmlns:a16="http://schemas.microsoft.com/office/drawing/2014/main" val="603515353"/>
                    </a:ext>
                  </a:extLst>
                </a:gridCol>
                <a:gridCol w="5722104">
                  <a:extLst>
                    <a:ext uri="{9D8B030D-6E8A-4147-A177-3AD203B41FA5}">
                      <a16:colId xmlns:a16="http://schemas.microsoft.com/office/drawing/2014/main" val="1742969701"/>
                    </a:ext>
                  </a:extLst>
                </a:gridCol>
              </a:tblGrid>
              <a:tr h="370840">
                <a:tc>
                  <a:txBody>
                    <a:bodyPr/>
                    <a:lstStyle/>
                    <a:p>
                      <a:r>
                        <a:rPr lang="en-US" dirty="0"/>
                        <a:t>Data Item</a:t>
                      </a:r>
                    </a:p>
                  </a:txBody>
                  <a:tcPr/>
                </a:tc>
                <a:tc>
                  <a:txBody>
                    <a:bodyPr/>
                    <a:lstStyle/>
                    <a:p>
                      <a:r>
                        <a:rPr lang="en-US" dirty="0"/>
                        <a:t>Description</a:t>
                      </a:r>
                    </a:p>
                  </a:txBody>
                  <a:tcPr/>
                </a:tc>
                <a:extLst>
                  <a:ext uri="{0D108BD9-81ED-4DB2-BD59-A6C34878D82A}">
                    <a16:rowId xmlns:a16="http://schemas.microsoft.com/office/drawing/2014/main" val="1394791275"/>
                  </a:ext>
                </a:extLst>
              </a:tr>
              <a:tr h="370840">
                <a:tc>
                  <a:txBody>
                    <a:bodyPr/>
                    <a:lstStyle/>
                    <a:p>
                      <a:r>
                        <a:rPr lang="en-US" sz="1600" dirty="0"/>
                        <a:t>Serial Number</a:t>
                      </a:r>
                    </a:p>
                  </a:txBody>
                  <a:tcPr/>
                </a:tc>
                <a:tc>
                  <a:txBody>
                    <a:bodyPr/>
                    <a:lstStyle/>
                    <a:p>
                      <a:r>
                        <a:rPr lang="en-US" sz="1600" dirty="0"/>
                        <a:t>Unique Identifier for the UAS</a:t>
                      </a:r>
                    </a:p>
                  </a:txBody>
                  <a:tcPr/>
                </a:tc>
                <a:extLst>
                  <a:ext uri="{0D108BD9-81ED-4DB2-BD59-A6C34878D82A}">
                    <a16:rowId xmlns:a16="http://schemas.microsoft.com/office/drawing/2014/main" val="554816687"/>
                  </a:ext>
                </a:extLst>
              </a:tr>
              <a:tr h="370840">
                <a:tc>
                  <a:txBody>
                    <a:bodyPr/>
                    <a:lstStyle/>
                    <a:p>
                      <a:r>
                        <a:rPr lang="en-US" sz="1600" dirty="0"/>
                        <a:t>Control Station Location</a:t>
                      </a:r>
                    </a:p>
                  </a:txBody>
                  <a:tcPr/>
                </a:tc>
                <a:tc>
                  <a:txBody>
                    <a:bodyPr/>
                    <a:lstStyle/>
                    <a:p>
                      <a:r>
                        <a:rPr lang="en-US" sz="1600" dirty="0"/>
                        <a:t>Latitude, Longitude, Barometric Altitude</a:t>
                      </a:r>
                    </a:p>
                  </a:txBody>
                  <a:tcPr/>
                </a:tc>
                <a:extLst>
                  <a:ext uri="{0D108BD9-81ED-4DB2-BD59-A6C34878D82A}">
                    <a16:rowId xmlns:a16="http://schemas.microsoft.com/office/drawing/2014/main" val="334435484"/>
                  </a:ext>
                </a:extLst>
              </a:tr>
              <a:tr h="370840">
                <a:tc>
                  <a:txBody>
                    <a:bodyPr/>
                    <a:lstStyle/>
                    <a:p>
                      <a:r>
                        <a:rPr lang="en-US" sz="1600" dirty="0"/>
                        <a:t>Aircraft Location </a:t>
                      </a:r>
                      <a:br>
                        <a:rPr lang="en-US" sz="1600" dirty="0"/>
                      </a:br>
                      <a:r>
                        <a:rPr lang="en-US" sz="1600" dirty="0"/>
                        <a:t>(if available)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Latitude, Longitude, Barometric Altitude</a:t>
                      </a:r>
                    </a:p>
                    <a:p>
                      <a:endParaRPr lang="en-US" sz="1600" dirty="0"/>
                    </a:p>
                  </a:txBody>
                  <a:tcPr/>
                </a:tc>
                <a:extLst>
                  <a:ext uri="{0D108BD9-81ED-4DB2-BD59-A6C34878D82A}">
                    <a16:rowId xmlns:a16="http://schemas.microsoft.com/office/drawing/2014/main" val="1558882462"/>
                  </a:ext>
                </a:extLst>
              </a:tr>
              <a:tr h="370840">
                <a:tc>
                  <a:txBody>
                    <a:bodyPr/>
                    <a:lstStyle/>
                    <a:p>
                      <a:r>
                        <a:rPr lang="en-US" sz="1600" dirty="0"/>
                        <a:t>Date/Timestamp</a:t>
                      </a:r>
                    </a:p>
                  </a:txBody>
                  <a:tcPr/>
                </a:tc>
                <a:tc>
                  <a:txBody>
                    <a:bodyPr/>
                    <a:lstStyle/>
                    <a:p>
                      <a:r>
                        <a:rPr lang="en-US" sz="1600" dirty="0"/>
                        <a:t>UTC, corresponding to location data</a:t>
                      </a:r>
                    </a:p>
                  </a:txBody>
                  <a:tcPr/>
                </a:tc>
                <a:extLst>
                  <a:ext uri="{0D108BD9-81ED-4DB2-BD59-A6C34878D82A}">
                    <a16:rowId xmlns:a16="http://schemas.microsoft.com/office/drawing/2014/main" val="1658746501"/>
                  </a:ext>
                </a:extLst>
              </a:tr>
              <a:tr h="432276">
                <a:tc>
                  <a:txBody>
                    <a:bodyPr/>
                    <a:lstStyle/>
                    <a:p>
                      <a:r>
                        <a:rPr lang="en-US" sz="1600" dirty="0"/>
                        <a:t>Emergency Status</a:t>
                      </a:r>
                    </a:p>
                  </a:txBody>
                  <a:tcPr/>
                </a:tc>
                <a:tc>
                  <a:txBody>
                    <a:bodyPr/>
                    <a:lstStyle/>
                    <a:p>
                      <a:r>
                        <a:rPr lang="en-US" sz="1600" dirty="0"/>
                        <a:t>Identifies special flight situations</a:t>
                      </a:r>
                    </a:p>
                  </a:txBody>
                  <a:tcPr/>
                </a:tc>
                <a:extLst>
                  <a:ext uri="{0D108BD9-81ED-4DB2-BD59-A6C34878D82A}">
                    <a16:rowId xmlns:a16="http://schemas.microsoft.com/office/drawing/2014/main" val="1833578610"/>
                  </a:ext>
                </a:extLst>
              </a:tr>
            </a:tbl>
          </a:graphicData>
        </a:graphic>
      </p:graphicFrame>
      <p:sp>
        <p:nvSpPr>
          <p:cNvPr id="7" name="Footer Placeholder 4">
            <a:extLst>
              <a:ext uri="{FF2B5EF4-FFF2-40B4-BE49-F238E27FC236}">
                <a16:creationId xmlns:a16="http://schemas.microsoft.com/office/drawing/2014/main" id="{A7391D94-8002-49E6-A8F5-3254D9618D07}"/>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078098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3DFE1-124D-4F6B-8DF5-A06120B2D00D}"/>
              </a:ext>
            </a:extLst>
          </p:cNvPr>
          <p:cNvSpPr>
            <a:spLocks noGrp="1"/>
          </p:cNvSpPr>
          <p:nvPr>
            <p:ph type="title"/>
          </p:nvPr>
        </p:nvSpPr>
        <p:spPr/>
        <p:txBody>
          <a:bodyPr/>
          <a:lstStyle/>
          <a:p>
            <a:r>
              <a:rPr lang="en-US" dirty="0"/>
              <a:t>Data Exchange Architecture: Baseline Stream</a:t>
            </a:r>
          </a:p>
        </p:txBody>
      </p:sp>
      <p:sp>
        <p:nvSpPr>
          <p:cNvPr id="3" name="Content Placeholder 2">
            <a:extLst>
              <a:ext uri="{FF2B5EF4-FFF2-40B4-BE49-F238E27FC236}">
                <a16:creationId xmlns:a16="http://schemas.microsoft.com/office/drawing/2014/main" id="{43C230A6-53DF-410B-964B-AA172EACA5AB}"/>
              </a:ext>
            </a:extLst>
          </p:cNvPr>
          <p:cNvSpPr>
            <a:spLocks noGrp="1"/>
          </p:cNvSpPr>
          <p:nvPr>
            <p:ph idx="1"/>
          </p:nvPr>
        </p:nvSpPr>
        <p:spPr>
          <a:xfrm>
            <a:off x="533400" y="1295400"/>
            <a:ext cx="7886700" cy="3886200"/>
          </a:xfrm>
        </p:spPr>
        <p:txBody>
          <a:bodyPr>
            <a:noAutofit/>
          </a:bodyPr>
          <a:lstStyle/>
          <a:p>
            <a:r>
              <a:rPr lang="en-US" sz="1800" b="0" dirty="0"/>
              <a:t>Who is communicating with whom? </a:t>
            </a:r>
          </a:p>
          <a:p>
            <a:r>
              <a:rPr lang="en-US" sz="1800" b="0" dirty="0"/>
              <a:t>Who initiates? </a:t>
            </a:r>
            <a:endParaRPr lang="en-US" sz="1800" b="0" i="1" dirty="0"/>
          </a:p>
          <a:p>
            <a:r>
              <a:rPr lang="en-US" sz="1800" b="0" dirty="0"/>
              <a:t>Does the sender need confirmation of receipt? </a:t>
            </a:r>
            <a:endParaRPr lang="en-US" sz="1800" b="0" i="1" dirty="0"/>
          </a:p>
          <a:p>
            <a:r>
              <a:rPr lang="en-US" sz="1800" b="0" dirty="0"/>
              <a:t>Does the data need guaranteed delivery? </a:t>
            </a:r>
          </a:p>
          <a:p>
            <a:r>
              <a:rPr lang="en-US" sz="1800" b="0" dirty="0"/>
              <a:t>Does lost data need to be recovered? </a:t>
            </a:r>
          </a:p>
          <a:p>
            <a:r>
              <a:rPr lang="en-US" sz="1800" b="0" dirty="0"/>
              <a:t>How much data (bandwidth)? </a:t>
            </a:r>
            <a:endParaRPr lang="en-US" sz="1800" b="0" i="1" dirty="0"/>
          </a:p>
          <a:p>
            <a:r>
              <a:rPr lang="en-US" sz="1800" b="0" dirty="0"/>
              <a:t>Frequency?</a:t>
            </a:r>
          </a:p>
          <a:p>
            <a:r>
              <a:rPr lang="en-US" sz="1800" b="0" dirty="0"/>
              <a:t>Reliability, availability, security? </a:t>
            </a:r>
          </a:p>
        </p:txBody>
      </p:sp>
      <p:sp>
        <p:nvSpPr>
          <p:cNvPr id="5" name="Slide Number Placeholder 4">
            <a:extLst>
              <a:ext uri="{FF2B5EF4-FFF2-40B4-BE49-F238E27FC236}">
                <a16:creationId xmlns:a16="http://schemas.microsoft.com/office/drawing/2014/main" id="{C35F007B-21E6-44B9-9774-629C4E580B56}"/>
              </a:ext>
            </a:extLst>
          </p:cNvPr>
          <p:cNvSpPr>
            <a:spLocks noGrp="1"/>
          </p:cNvSpPr>
          <p:nvPr>
            <p:ph type="sldNum" sz="quarter" idx="12"/>
          </p:nvPr>
        </p:nvSpPr>
        <p:spPr/>
        <p:txBody>
          <a:bodyPr/>
          <a:lstStyle/>
          <a:p>
            <a:fld id="{40DEE7EF-22A0-420B-9457-EE30CD5F62FB}" type="slidenum">
              <a:rPr lang="en-US" smtClean="0"/>
              <a:t>33</a:t>
            </a:fld>
            <a:endParaRPr lang="en-US"/>
          </a:p>
        </p:txBody>
      </p:sp>
      <p:sp>
        <p:nvSpPr>
          <p:cNvPr id="6" name="Date Placeholder 2">
            <a:extLst>
              <a:ext uri="{FF2B5EF4-FFF2-40B4-BE49-F238E27FC236}">
                <a16:creationId xmlns:a16="http://schemas.microsoft.com/office/drawing/2014/main" id="{F1D22B2B-1C19-4870-89A4-CDC398B75209}"/>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D11FF671-4776-413E-AAD5-A399F7307C74}"/>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4151871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088E43-B712-40B2-8EA0-44491245D7AC}"/>
              </a:ext>
            </a:extLst>
          </p:cNvPr>
          <p:cNvSpPr txBox="1">
            <a:spLocks/>
          </p:cNvSpPr>
          <p:nvPr/>
        </p:nvSpPr>
        <p:spPr>
          <a:xfrm>
            <a:off x="1066800" y="2209800"/>
            <a:ext cx="6896100" cy="1066800"/>
          </a:xfrm>
          <a:prstGeom prst="rect">
            <a:avLst/>
          </a:prstGeom>
        </p:spPr>
        <p:txBody>
          <a:bodyPr/>
          <a:lstStyle>
            <a:lvl1pPr algn="l" rtl="0" fontAlgn="base">
              <a:spcBef>
                <a:spcPct val="0"/>
              </a:spcBef>
              <a:spcAft>
                <a:spcPct val="0"/>
              </a:spcAft>
              <a:defRPr sz="28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eaLnBrk="1" hangingPunct="1"/>
            <a:r>
              <a:rPr lang="en-US" sz="3200" kern="0" dirty="0"/>
              <a:t>Authorization &amp; Authentication</a:t>
            </a:r>
          </a:p>
        </p:txBody>
      </p:sp>
      <p:sp>
        <p:nvSpPr>
          <p:cNvPr id="4" name="Date Placeholder 2">
            <a:extLst>
              <a:ext uri="{FF2B5EF4-FFF2-40B4-BE49-F238E27FC236}">
                <a16:creationId xmlns:a16="http://schemas.microsoft.com/office/drawing/2014/main" id="{7C0AC175-B3DF-431A-895B-89F064B96EF9}"/>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5" name="Footer Placeholder 4">
            <a:extLst>
              <a:ext uri="{FF2B5EF4-FFF2-40B4-BE49-F238E27FC236}">
                <a16:creationId xmlns:a16="http://schemas.microsoft.com/office/drawing/2014/main" id="{7DEA3D5A-DD46-4F5F-8911-CF341620E04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solidFill>
                  <a:srgbClr val="FFFFFF">
                    <a:lumMod val="65000"/>
                  </a:srgbClr>
                </a:solidFill>
              </a:rPr>
              <a:pPr/>
              <a:t>34</a:t>
            </a:fld>
            <a:endParaRPr lang="en-US" dirty="0">
              <a:solidFill>
                <a:srgbClr val="FFFFFF">
                  <a:lumMod val="65000"/>
                </a:srgbClr>
              </a:solidFill>
            </a:endParaRPr>
          </a:p>
        </p:txBody>
      </p:sp>
    </p:spTree>
    <p:extLst>
      <p:ext uri="{BB962C8B-B14F-4D97-AF65-F5344CB8AC3E}">
        <p14:creationId xmlns:p14="http://schemas.microsoft.com/office/powerpoint/2010/main" val="903884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301B2-6507-400D-BCA8-F2BD2722096D}"/>
              </a:ext>
            </a:extLst>
          </p:cNvPr>
          <p:cNvSpPr>
            <a:spLocks noGrp="1"/>
          </p:cNvSpPr>
          <p:nvPr>
            <p:ph type="title"/>
          </p:nvPr>
        </p:nvSpPr>
        <p:spPr/>
        <p:txBody>
          <a:bodyPr/>
          <a:lstStyle/>
          <a:p>
            <a:r>
              <a:rPr lang="en-US" dirty="0"/>
              <a:t>Authentication &amp; Authorization</a:t>
            </a:r>
          </a:p>
        </p:txBody>
      </p:sp>
      <p:sp>
        <p:nvSpPr>
          <p:cNvPr id="3" name="Content Placeholder 2">
            <a:extLst>
              <a:ext uri="{FF2B5EF4-FFF2-40B4-BE49-F238E27FC236}">
                <a16:creationId xmlns:a16="http://schemas.microsoft.com/office/drawing/2014/main" id="{9CF8ADAD-4352-4281-B478-08DB7A1E6203}"/>
              </a:ext>
            </a:extLst>
          </p:cNvPr>
          <p:cNvSpPr>
            <a:spLocks noGrp="1"/>
          </p:cNvSpPr>
          <p:nvPr>
            <p:ph idx="1"/>
          </p:nvPr>
        </p:nvSpPr>
        <p:spPr/>
        <p:txBody>
          <a:bodyPr/>
          <a:lstStyle/>
          <a:p>
            <a:r>
              <a:rPr lang="en-US" sz="2000" b="0" dirty="0"/>
              <a:t>Leverage best practices</a:t>
            </a:r>
          </a:p>
          <a:p>
            <a:r>
              <a:rPr lang="en-US" sz="2000" b="0" dirty="0"/>
              <a:t>Basis for trusted Remote ID messages from USSs</a:t>
            </a:r>
          </a:p>
          <a:p>
            <a:r>
              <a:rPr lang="en-US" sz="2000" b="0" dirty="0"/>
              <a:t>Also could provide basis for USS-USS communication</a:t>
            </a:r>
          </a:p>
          <a:p>
            <a:r>
              <a:rPr lang="en-US" sz="2000" b="0" dirty="0"/>
              <a:t>Notionally FAA can provide high-reliability A&amp;A services (within constraints)</a:t>
            </a:r>
          </a:p>
          <a:p>
            <a:endParaRPr lang="en-US" dirty="0"/>
          </a:p>
        </p:txBody>
      </p:sp>
      <p:sp>
        <p:nvSpPr>
          <p:cNvPr id="5" name="Slide Number Placeholder 4">
            <a:extLst>
              <a:ext uri="{FF2B5EF4-FFF2-40B4-BE49-F238E27FC236}">
                <a16:creationId xmlns:a16="http://schemas.microsoft.com/office/drawing/2014/main" id="{18E93B2C-68B6-4649-81E7-F2920065633B}"/>
              </a:ext>
            </a:extLst>
          </p:cNvPr>
          <p:cNvSpPr>
            <a:spLocks noGrp="1"/>
          </p:cNvSpPr>
          <p:nvPr>
            <p:ph type="sldNum" sz="quarter" idx="12"/>
          </p:nvPr>
        </p:nvSpPr>
        <p:spPr/>
        <p:txBody>
          <a:bodyPr/>
          <a:lstStyle/>
          <a:p>
            <a:fld id="{40DEE7EF-22A0-420B-9457-EE30CD5F62FB}" type="slidenum">
              <a:rPr lang="en-US" smtClean="0"/>
              <a:t>35</a:t>
            </a:fld>
            <a:endParaRPr lang="en-US"/>
          </a:p>
        </p:txBody>
      </p:sp>
      <p:sp>
        <p:nvSpPr>
          <p:cNvPr id="6" name="Date Placeholder 2">
            <a:extLst>
              <a:ext uri="{FF2B5EF4-FFF2-40B4-BE49-F238E27FC236}">
                <a16:creationId xmlns:a16="http://schemas.microsoft.com/office/drawing/2014/main" id="{3A631249-EF61-4C2C-B21C-64F29C9AF9EE}"/>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3F752E16-544E-4827-AA29-25CB3699AF25}"/>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6775343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83E4-E986-46ED-B3F2-4FEE12A8E2C0}"/>
              </a:ext>
            </a:extLst>
          </p:cNvPr>
          <p:cNvSpPr>
            <a:spLocks noGrp="1"/>
          </p:cNvSpPr>
          <p:nvPr>
            <p:ph type="title"/>
          </p:nvPr>
        </p:nvSpPr>
        <p:spPr/>
        <p:txBody>
          <a:bodyPr/>
          <a:lstStyle/>
          <a:p>
            <a:r>
              <a:rPr lang="en-US" dirty="0"/>
              <a:t>A&amp;A: Scenario Summary</a:t>
            </a:r>
          </a:p>
        </p:txBody>
      </p:sp>
      <p:sp>
        <p:nvSpPr>
          <p:cNvPr id="3" name="Content Placeholder 2">
            <a:extLst>
              <a:ext uri="{FF2B5EF4-FFF2-40B4-BE49-F238E27FC236}">
                <a16:creationId xmlns:a16="http://schemas.microsoft.com/office/drawing/2014/main" id="{28D71162-A7DE-477D-BB54-50D3648E08DE}"/>
              </a:ext>
            </a:extLst>
          </p:cNvPr>
          <p:cNvSpPr>
            <a:spLocks noGrp="1"/>
          </p:cNvSpPr>
          <p:nvPr>
            <p:ph idx="1"/>
          </p:nvPr>
        </p:nvSpPr>
        <p:spPr/>
        <p:txBody>
          <a:bodyPr/>
          <a:lstStyle/>
          <a:p>
            <a:r>
              <a:rPr lang="en-US" sz="2000" b="0" dirty="0"/>
              <a:t>Patty’s USS, “Alpha Inc.”, must authenticate and authorize to connect to the FAA.</a:t>
            </a:r>
          </a:p>
          <a:p>
            <a:r>
              <a:rPr lang="en-US" sz="2000" b="0" dirty="0"/>
              <a:t>Alpha provides credentials and is given access to the FAA side of </a:t>
            </a:r>
            <a:r>
              <a:rPr lang="en-US" sz="2000" b="0" dirty="0" err="1"/>
              <a:t>RIDEx</a:t>
            </a:r>
            <a:r>
              <a:rPr lang="en-US" sz="2000" b="0" dirty="0"/>
              <a:t>. </a:t>
            </a:r>
          </a:p>
          <a:p>
            <a:r>
              <a:rPr lang="en-US" sz="2000" b="0" dirty="0"/>
              <a:t>Access is not indefinite – credentials need to be re-submitted periodically.</a:t>
            </a:r>
          </a:p>
          <a:p>
            <a:endParaRPr lang="en-US" sz="2000" b="0" dirty="0"/>
          </a:p>
          <a:p>
            <a:pPr marL="0" indent="0">
              <a:buNone/>
            </a:pPr>
            <a:r>
              <a:rPr lang="en-US" sz="1800" b="0" dirty="0"/>
              <a:t>For consideration:</a:t>
            </a:r>
          </a:p>
          <a:p>
            <a:pPr marL="0" indent="0">
              <a:buNone/>
            </a:pPr>
            <a:r>
              <a:rPr lang="en-US" sz="1800" b="0" dirty="0"/>
              <a:t>Since Alpha must provide baseline streams at any time with no prior warning, it should maintain a continuous connection to the FAA?</a:t>
            </a:r>
          </a:p>
        </p:txBody>
      </p:sp>
      <p:sp>
        <p:nvSpPr>
          <p:cNvPr id="5" name="Slide Number Placeholder 4">
            <a:extLst>
              <a:ext uri="{FF2B5EF4-FFF2-40B4-BE49-F238E27FC236}">
                <a16:creationId xmlns:a16="http://schemas.microsoft.com/office/drawing/2014/main" id="{3B17F144-D8AB-4C40-B486-41C8924EAED2}"/>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36</a:t>
            </a:fld>
            <a:endParaRPr lang="en-US" dirty="0">
              <a:solidFill>
                <a:srgbClr val="FFFFFF">
                  <a:lumMod val="65000"/>
                </a:srgbClr>
              </a:solidFill>
            </a:endParaRPr>
          </a:p>
        </p:txBody>
      </p:sp>
      <p:sp>
        <p:nvSpPr>
          <p:cNvPr id="6" name="Date Placeholder 2">
            <a:extLst>
              <a:ext uri="{FF2B5EF4-FFF2-40B4-BE49-F238E27FC236}">
                <a16:creationId xmlns:a16="http://schemas.microsoft.com/office/drawing/2014/main" id="{9C299BC9-501D-41AB-8D0E-97FCCF6DC0A9}"/>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D04DC7DE-CCDF-4A4E-A8EE-1FFD63DDFE71}"/>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8661113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83E4-E986-46ED-B3F2-4FEE12A8E2C0}"/>
              </a:ext>
            </a:extLst>
          </p:cNvPr>
          <p:cNvSpPr>
            <a:spLocks noGrp="1"/>
          </p:cNvSpPr>
          <p:nvPr>
            <p:ph type="title"/>
          </p:nvPr>
        </p:nvSpPr>
        <p:spPr/>
        <p:txBody>
          <a:bodyPr/>
          <a:lstStyle/>
          <a:p>
            <a:r>
              <a:rPr lang="en-US" dirty="0"/>
              <a:t>A&amp;A: High-Level Requirements</a:t>
            </a:r>
          </a:p>
        </p:txBody>
      </p:sp>
      <p:sp>
        <p:nvSpPr>
          <p:cNvPr id="3" name="Content Placeholder 2">
            <a:extLst>
              <a:ext uri="{FF2B5EF4-FFF2-40B4-BE49-F238E27FC236}">
                <a16:creationId xmlns:a16="http://schemas.microsoft.com/office/drawing/2014/main" id="{28D71162-A7DE-477D-BB54-50D3648E08DE}"/>
              </a:ext>
            </a:extLst>
          </p:cNvPr>
          <p:cNvSpPr>
            <a:spLocks noGrp="1"/>
          </p:cNvSpPr>
          <p:nvPr>
            <p:ph idx="1"/>
          </p:nvPr>
        </p:nvSpPr>
        <p:spPr/>
        <p:txBody>
          <a:bodyPr/>
          <a:lstStyle/>
          <a:p>
            <a:r>
              <a:rPr lang="en-US" sz="2000" b="0" dirty="0"/>
              <a:t>The FAA must authenticate a USS before accepting RID messages.</a:t>
            </a:r>
          </a:p>
          <a:p>
            <a:endParaRPr lang="en-US" sz="2000" b="0" dirty="0"/>
          </a:p>
          <a:p>
            <a:r>
              <a:rPr lang="en-US" sz="2000" b="0" dirty="0"/>
              <a:t>Authentication must be renewed periodically.</a:t>
            </a:r>
          </a:p>
        </p:txBody>
      </p:sp>
      <p:sp>
        <p:nvSpPr>
          <p:cNvPr id="5" name="Slide Number Placeholder 4">
            <a:extLst>
              <a:ext uri="{FF2B5EF4-FFF2-40B4-BE49-F238E27FC236}">
                <a16:creationId xmlns:a16="http://schemas.microsoft.com/office/drawing/2014/main" id="{3B17F144-D8AB-4C40-B486-41C8924EAED2}"/>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37</a:t>
            </a:fld>
            <a:endParaRPr lang="en-US" dirty="0">
              <a:solidFill>
                <a:srgbClr val="FFFFFF">
                  <a:lumMod val="65000"/>
                </a:srgbClr>
              </a:solidFill>
            </a:endParaRPr>
          </a:p>
        </p:txBody>
      </p:sp>
      <p:sp>
        <p:nvSpPr>
          <p:cNvPr id="6" name="Footer Placeholder 4">
            <a:extLst>
              <a:ext uri="{FF2B5EF4-FFF2-40B4-BE49-F238E27FC236}">
                <a16:creationId xmlns:a16="http://schemas.microsoft.com/office/drawing/2014/main" id="{CB91AAB7-B471-4839-A380-0CBC88A463FC}"/>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7" name="Date Placeholder 2">
            <a:extLst>
              <a:ext uri="{FF2B5EF4-FFF2-40B4-BE49-F238E27FC236}">
                <a16:creationId xmlns:a16="http://schemas.microsoft.com/office/drawing/2014/main" id="{7E18FD94-EDA0-4E9D-9CAC-116FB4154969}"/>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Tree>
    <p:extLst>
      <p:ext uri="{BB962C8B-B14F-4D97-AF65-F5344CB8AC3E}">
        <p14:creationId xmlns:p14="http://schemas.microsoft.com/office/powerpoint/2010/main" val="3817181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7350D-8861-4327-9953-DFD04296F593}"/>
              </a:ext>
            </a:extLst>
          </p:cNvPr>
          <p:cNvSpPr>
            <a:spLocks noGrp="1"/>
          </p:cNvSpPr>
          <p:nvPr>
            <p:ph type="title"/>
          </p:nvPr>
        </p:nvSpPr>
        <p:spPr/>
        <p:txBody>
          <a:bodyPr/>
          <a:lstStyle/>
          <a:p>
            <a:r>
              <a:rPr lang="en-US" dirty="0"/>
              <a:t>A&amp;A: USS Rules</a:t>
            </a:r>
          </a:p>
        </p:txBody>
      </p:sp>
      <p:sp>
        <p:nvSpPr>
          <p:cNvPr id="5" name="Slide Number Placeholder 4">
            <a:extLst>
              <a:ext uri="{FF2B5EF4-FFF2-40B4-BE49-F238E27FC236}">
                <a16:creationId xmlns:a16="http://schemas.microsoft.com/office/drawing/2014/main" id="{F6759BB7-CE90-4997-A8C1-84F8B6844A9B}"/>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38</a:t>
            </a:fld>
            <a:endParaRPr lang="en-US" dirty="0">
              <a:solidFill>
                <a:srgbClr val="FFFFFF">
                  <a:lumMod val="65000"/>
                </a:srgbClr>
              </a:solidFill>
            </a:endParaRPr>
          </a:p>
        </p:txBody>
      </p:sp>
      <p:sp>
        <p:nvSpPr>
          <p:cNvPr id="6" name="Content Placeholder 5">
            <a:extLst>
              <a:ext uri="{FF2B5EF4-FFF2-40B4-BE49-F238E27FC236}">
                <a16:creationId xmlns:a16="http://schemas.microsoft.com/office/drawing/2014/main" id="{106FDAE5-BB30-456D-9894-785EF6665494}"/>
              </a:ext>
            </a:extLst>
          </p:cNvPr>
          <p:cNvSpPr>
            <a:spLocks noGrp="1"/>
          </p:cNvSpPr>
          <p:nvPr>
            <p:ph idx="1"/>
          </p:nvPr>
        </p:nvSpPr>
        <p:spPr/>
        <p:txBody>
          <a:bodyPr/>
          <a:lstStyle/>
          <a:p>
            <a:r>
              <a:rPr lang="en-US" sz="2000" b="0" dirty="0"/>
              <a:t>USS must follow A&amp;A specification in ICD.</a:t>
            </a:r>
          </a:p>
          <a:p>
            <a:endParaRPr lang="en-US" sz="2000" b="0" dirty="0"/>
          </a:p>
          <a:p>
            <a:r>
              <a:rPr lang="en-US" sz="2000" b="0" dirty="0"/>
              <a:t>Discussion: USSs may </a:t>
            </a:r>
            <a:r>
              <a:rPr lang="en-US" sz="2000" b="0" dirty="0" smtClean="0"/>
              <a:t>use FAA to authenticate (verify identity of) other </a:t>
            </a:r>
            <a:r>
              <a:rPr lang="en-US" sz="2000" b="0" dirty="0"/>
              <a:t>USSs?</a:t>
            </a:r>
          </a:p>
        </p:txBody>
      </p:sp>
      <p:sp>
        <p:nvSpPr>
          <p:cNvPr id="8" name="Date Placeholder 2">
            <a:extLst>
              <a:ext uri="{FF2B5EF4-FFF2-40B4-BE49-F238E27FC236}">
                <a16:creationId xmlns:a16="http://schemas.microsoft.com/office/drawing/2014/main" id="{44977637-6CE4-401A-A846-AA264853EF2F}"/>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DEEC7311-F475-4FBA-A8A8-E1AEB1BB7750}"/>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043746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3DFE1-124D-4F6B-8DF5-A06120B2D00D}"/>
              </a:ext>
            </a:extLst>
          </p:cNvPr>
          <p:cNvSpPr>
            <a:spLocks noGrp="1"/>
          </p:cNvSpPr>
          <p:nvPr>
            <p:ph type="title"/>
          </p:nvPr>
        </p:nvSpPr>
        <p:spPr/>
        <p:txBody>
          <a:bodyPr/>
          <a:lstStyle/>
          <a:p>
            <a:r>
              <a:rPr lang="en-US" dirty="0"/>
              <a:t>A&amp;A: Data Exchange Architecture</a:t>
            </a:r>
          </a:p>
        </p:txBody>
      </p:sp>
      <p:sp>
        <p:nvSpPr>
          <p:cNvPr id="3" name="Content Placeholder 2">
            <a:extLst>
              <a:ext uri="{FF2B5EF4-FFF2-40B4-BE49-F238E27FC236}">
                <a16:creationId xmlns:a16="http://schemas.microsoft.com/office/drawing/2014/main" id="{43C230A6-53DF-410B-964B-AA172EACA5AB}"/>
              </a:ext>
            </a:extLst>
          </p:cNvPr>
          <p:cNvSpPr>
            <a:spLocks noGrp="1"/>
          </p:cNvSpPr>
          <p:nvPr>
            <p:ph idx="1"/>
          </p:nvPr>
        </p:nvSpPr>
        <p:spPr>
          <a:xfrm>
            <a:off x="472773" y="1143000"/>
            <a:ext cx="8050213" cy="4202113"/>
          </a:xfrm>
        </p:spPr>
        <p:txBody>
          <a:bodyPr/>
          <a:lstStyle/>
          <a:p>
            <a:r>
              <a:rPr lang="en-US" sz="2000" b="0" dirty="0"/>
              <a:t>Who is communicating with whom? </a:t>
            </a:r>
          </a:p>
          <a:p>
            <a:r>
              <a:rPr lang="en-US" sz="2000" b="0" dirty="0"/>
              <a:t>Who initiates? </a:t>
            </a:r>
            <a:endParaRPr lang="en-US" sz="2000" b="0" i="1" dirty="0"/>
          </a:p>
          <a:p>
            <a:r>
              <a:rPr lang="en-US" sz="2000" b="0" dirty="0"/>
              <a:t>Does the sender need confirmation of receipt?</a:t>
            </a:r>
          </a:p>
          <a:p>
            <a:r>
              <a:rPr lang="en-US" sz="2000" b="0" dirty="0"/>
              <a:t>Does the data need guaranteed delivery? </a:t>
            </a:r>
          </a:p>
          <a:p>
            <a:r>
              <a:rPr lang="en-US" sz="2000" b="0" dirty="0"/>
              <a:t>Does lost data need to be recovered? </a:t>
            </a:r>
          </a:p>
          <a:p>
            <a:r>
              <a:rPr lang="en-US" sz="2000" b="0" dirty="0"/>
              <a:t>How much data (bandwidth)? </a:t>
            </a:r>
            <a:endParaRPr lang="en-US" sz="2000" b="0" i="1" dirty="0"/>
          </a:p>
          <a:p>
            <a:r>
              <a:rPr lang="en-US" sz="2000" b="0" dirty="0"/>
              <a:t>Frequency?</a:t>
            </a:r>
          </a:p>
          <a:p>
            <a:r>
              <a:rPr lang="en-US" sz="2000" b="0" dirty="0"/>
              <a:t>Reliability, availability, security? </a:t>
            </a:r>
          </a:p>
        </p:txBody>
      </p:sp>
      <p:sp>
        <p:nvSpPr>
          <p:cNvPr id="5" name="Slide Number Placeholder 4">
            <a:extLst>
              <a:ext uri="{FF2B5EF4-FFF2-40B4-BE49-F238E27FC236}">
                <a16:creationId xmlns:a16="http://schemas.microsoft.com/office/drawing/2014/main" id="{C35F007B-21E6-44B9-9774-629C4E580B56}"/>
              </a:ext>
            </a:extLst>
          </p:cNvPr>
          <p:cNvSpPr>
            <a:spLocks noGrp="1"/>
          </p:cNvSpPr>
          <p:nvPr>
            <p:ph type="sldNum" sz="quarter" idx="12"/>
          </p:nvPr>
        </p:nvSpPr>
        <p:spPr/>
        <p:txBody>
          <a:bodyPr/>
          <a:lstStyle/>
          <a:p>
            <a:fld id="{40DEE7EF-22A0-420B-9457-EE30CD5F62FB}" type="slidenum">
              <a:rPr lang="en-US" smtClean="0"/>
              <a:t>39</a:t>
            </a:fld>
            <a:endParaRPr lang="en-US"/>
          </a:p>
        </p:txBody>
      </p:sp>
      <p:sp>
        <p:nvSpPr>
          <p:cNvPr id="6" name="Date Placeholder 2">
            <a:extLst>
              <a:ext uri="{FF2B5EF4-FFF2-40B4-BE49-F238E27FC236}">
                <a16:creationId xmlns:a16="http://schemas.microsoft.com/office/drawing/2014/main" id="{8E7B0D70-C19C-4E59-9138-0680332F72A4}"/>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ABC8BDD4-D09B-413D-ACDE-BAE8DD4B7448}"/>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4631177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088E43-B712-40B2-8EA0-44491245D7AC}"/>
              </a:ext>
            </a:extLst>
          </p:cNvPr>
          <p:cNvSpPr txBox="1">
            <a:spLocks/>
          </p:cNvSpPr>
          <p:nvPr/>
        </p:nvSpPr>
        <p:spPr>
          <a:xfrm>
            <a:off x="1066800" y="2209800"/>
            <a:ext cx="6896100" cy="1066800"/>
          </a:xfrm>
          <a:prstGeom prst="rect">
            <a:avLst/>
          </a:prstGeom>
        </p:spPr>
        <p:txBody>
          <a:bodyPr/>
          <a:lstStyle>
            <a:lvl1pPr algn="l" rtl="0" fontAlgn="base">
              <a:spcBef>
                <a:spcPct val="0"/>
              </a:spcBef>
              <a:spcAft>
                <a:spcPct val="0"/>
              </a:spcAft>
              <a:defRPr sz="28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eaLnBrk="1" hangingPunct="1"/>
            <a:r>
              <a:rPr lang="en-US" sz="3200" kern="0" dirty="0"/>
              <a:t>Service Monitoring &amp; Analytics</a:t>
            </a:r>
          </a:p>
        </p:txBody>
      </p:sp>
      <p:sp>
        <p:nvSpPr>
          <p:cNvPr id="4" name="Date Placeholder 2">
            <a:extLst>
              <a:ext uri="{FF2B5EF4-FFF2-40B4-BE49-F238E27FC236}">
                <a16:creationId xmlns:a16="http://schemas.microsoft.com/office/drawing/2014/main" id="{7C0AC175-B3DF-431A-895B-89F064B96EF9}"/>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5" name="Footer Placeholder 4">
            <a:extLst>
              <a:ext uri="{FF2B5EF4-FFF2-40B4-BE49-F238E27FC236}">
                <a16:creationId xmlns:a16="http://schemas.microsoft.com/office/drawing/2014/main" id="{7DEA3D5A-DD46-4F5F-8911-CF341620E04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solidFill>
                  <a:srgbClr val="FFFFFF">
                    <a:lumMod val="65000"/>
                  </a:srgbClr>
                </a:solidFill>
              </a:rPr>
              <a:pPr/>
              <a:t>40</a:t>
            </a:fld>
            <a:endParaRPr lang="en-US" dirty="0">
              <a:solidFill>
                <a:srgbClr val="FFFFFF">
                  <a:lumMod val="65000"/>
                </a:srgbClr>
              </a:solidFill>
            </a:endParaRPr>
          </a:p>
        </p:txBody>
      </p:sp>
    </p:spTree>
    <p:extLst>
      <p:ext uri="{BB962C8B-B14F-4D97-AF65-F5344CB8AC3E}">
        <p14:creationId xmlns:p14="http://schemas.microsoft.com/office/powerpoint/2010/main" val="14272072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301B2-6507-400D-BCA8-F2BD2722096D}"/>
              </a:ext>
            </a:extLst>
          </p:cNvPr>
          <p:cNvSpPr>
            <a:spLocks noGrp="1"/>
          </p:cNvSpPr>
          <p:nvPr>
            <p:ph type="title"/>
          </p:nvPr>
        </p:nvSpPr>
        <p:spPr/>
        <p:txBody>
          <a:bodyPr/>
          <a:lstStyle/>
          <a:p>
            <a:pPr eaLnBrk="1" hangingPunct="1"/>
            <a:r>
              <a:rPr lang="en-US" dirty="0"/>
              <a:t>Service Monitoring &amp; Analytics (SM&amp;A)</a:t>
            </a:r>
          </a:p>
        </p:txBody>
      </p:sp>
      <p:sp>
        <p:nvSpPr>
          <p:cNvPr id="3" name="Content Placeholder 2">
            <a:extLst>
              <a:ext uri="{FF2B5EF4-FFF2-40B4-BE49-F238E27FC236}">
                <a16:creationId xmlns:a16="http://schemas.microsoft.com/office/drawing/2014/main" id="{9CF8ADAD-4352-4281-B478-08DB7A1E6203}"/>
              </a:ext>
            </a:extLst>
          </p:cNvPr>
          <p:cNvSpPr>
            <a:spLocks noGrp="1"/>
          </p:cNvSpPr>
          <p:nvPr>
            <p:ph idx="1"/>
          </p:nvPr>
        </p:nvSpPr>
        <p:spPr/>
        <p:txBody>
          <a:bodyPr/>
          <a:lstStyle/>
          <a:p>
            <a:r>
              <a:rPr lang="en-US" sz="2000" b="0" dirty="0"/>
              <a:t>Resilient capability calls for shared system awareness.</a:t>
            </a:r>
          </a:p>
          <a:p>
            <a:r>
              <a:rPr lang="en-US" sz="2000" b="0" dirty="0" smtClean="0"/>
              <a:t>Automated </a:t>
            </a:r>
            <a:r>
              <a:rPr lang="en-US" sz="2000" b="0" dirty="0"/>
              <a:t>status and analytics are bi-directional between USS and FAA.</a:t>
            </a:r>
          </a:p>
          <a:p>
            <a:r>
              <a:rPr lang="en-US" sz="2000" b="0" dirty="0"/>
              <a:t>Data logging and access is required for process monitoring</a:t>
            </a:r>
            <a:r>
              <a:rPr lang="en-US" sz="2000" b="0" dirty="0" smtClean="0"/>
              <a:t>.</a:t>
            </a:r>
            <a:br>
              <a:rPr lang="en-US" sz="2000" b="0" dirty="0" smtClean="0"/>
            </a:br>
            <a:r>
              <a:rPr lang="en-US" sz="2000" b="0" i="1" dirty="0" smtClean="0"/>
              <a:t>Note: automated SM&amp;A only touches a small portion of logged data.</a:t>
            </a:r>
            <a:endParaRPr lang="en-US" sz="2000" b="0" dirty="0"/>
          </a:p>
        </p:txBody>
      </p:sp>
      <p:sp>
        <p:nvSpPr>
          <p:cNvPr id="5" name="Slide Number Placeholder 4">
            <a:extLst>
              <a:ext uri="{FF2B5EF4-FFF2-40B4-BE49-F238E27FC236}">
                <a16:creationId xmlns:a16="http://schemas.microsoft.com/office/drawing/2014/main" id="{18E93B2C-68B6-4649-81E7-F2920065633B}"/>
              </a:ext>
            </a:extLst>
          </p:cNvPr>
          <p:cNvSpPr>
            <a:spLocks noGrp="1"/>
          </p:cNvSpPr>
          <p:nvPr>
            <p:ph type="sldNum" sz="quarter" idx="12"/>
          </p:nvPr>
        </p:nvSpPr>
        <p:spPr/>
        <p:txBody>
          <a:bodyPr/>
          <a:lstStyle/>
          <a:p>
            <a:fld id="{40DEE7EF-22A0-420B-9457-EE30CD5F62FB}" type="slidenum">
              <a:rPr lang="en-US" smtClean="0"/>
              <a:t>41</a:t>
            </a:fld>
            <a:endParaRPr lang="en-US"/>
          </a:p>
        </p:txBody>
      </p:sp>
      <p:sp>
        <p:nvSpPr>
          <p:cNvPr id="6" name="Date Placeholder 2">
            <a:extLst>
              <a:ext uri="{FF2B5EF4-FFF2-40B4-BE49-F238E27FC236}">
                <a16:creationId xmlns:a16="http://schemas.microsoft.com/office/drawing/2014/main" id="{4B53F216-71BC-4C34-BB64-EA99C29B8C29}"/>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431F5729-77A2-44AD-B042-2B444AB0820F}"/>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9117132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92C8-E1A7-47FC-A6C5-3C422844C194}"/>
              </a:ext>
            </a:extLst>
          </p:cNvPr>
          <p:cNvSpPr>
            <a:spLocks noGrp="1"/>
          </p:cNvSpPr>
          <p:nvPr>
            <p:ph type="title"/>
          </p:nvPr>
        </p:nvSpPr>
        <p:spPr/>
        <p:txBody>
          <a:bodyPr/>
          <a:lstStyle/>
          <a:p>
            <a:r>
              <a:rPr lang="en-US" dirty="0"/>
              <a:t>SM&amp;A: Scenario Summary</a:t>
            </a:r>
          </a:p>
        </p:txBody>
      </p:sp>
      <p:sp>
        <p:nvSpPr>
          <p:cNvPr id="5" name="Slide Number Placeholder 4">
            <a:extLst>
              <a:ext uri="{FF2B5EF4-FFF2-40B4-BE49-F238E27FC236}">
                <a16:creationId xmlns:a16="http://schemas.microsoft.com/office/drawing/2014/main" id="{4E200AEB-1B87-424B-8D5D-F61CF0DC3CB2}"/>
              </a:ext>
            </a:extLst>
          </p:cNvPr>
          <p:cNvSpPr>
            <a:spLocks noGrp="1"/>
          </p:cNvSpPr>
          <p:nvPr>
            <p:ph type="sldNum" sz="quarter" idx="12"/>
          </p:nvPr>
        </p:nvSpPr>
        <p:spPr/>
        <p:txBody>
          <a:bodyPr/>
          <a:lstStyle/>
          <a:p>
            <a:fld id="{40DEE7EF-22A0-420B-9457-EE30CD5F62FB}" type="slidenum">
              <a:rPr lang="en-US" smtClean="0"/>
              <a:t>42</a:t>
            </a:fld>
            <a:endParaRPr lang="en-US"/>
          </a:p>
        </p:txBody>
      </p:sp>
      <p:sp>
        <p:nvSpPr>
          <p:cNvPr id="9" name="Content Placeholder 2">
            <a:extLst>
              <a:ext uri="{FF2B5EF4-FFF2-40B4-BE49-F238E27FC236}">
                <a16:creationId xmlns:a16="http://schemas.microsoft.com/office/drawing/2014/main" id="{1FB60384-4AF7-453F-8DC0-71886ADB0B65}"/>
              </a:ext>
            </a:extLst>
          </p:cNvPr>
          <p:cNvSpPr>
            <a:spLocks noGrp="1"/>
          </p:cNvSpPr>
          <p:nvPr>
            <p:ph idx="1"/>
          </p:nvPr>
        </p:nvSpPr>
        <p:spPr>
          <a:xfrm>
            <a:off x="533400" y="973138"/>
            <a:ext cx="7886700" cy="3263504"/>
          </a:xfrm>
        </p:spPr>
        <p:txBody>
          <a:bodyPr/>
          <a:lstStyle/>
          <a:p>
            <a:r>
              <a:rPr lang="en-US" sz="2000" b="0" dirty="0"/>
              <a:t>Both the FAA and the USS could have concerns that the other side is functioning and healthy.</a:t>
            </a:r>
          </a:p>
          <a:p>
            <a:r>
              <a:rPr lang="en-US" sz="2000" b="0" dirty="0"/>
              <a:t>The FAA calls the USS periodically to check for operational status (determined automatically) and basic operational statistics. In this case, the FAA calls Alpha for health status every minute (configurable) and operational statistics every hour (configurable).</a:t>
            </a:r>
          </a:p>
          <a:p>
            <a:r>
              <a:rPr lang="en-US" sz="2000" b="0" dirty="0"/>
              <a:t>Alpha does the same checks on the FAA.</a:t>
            </a:r>
          </a:p>
        </p:txBody>
      </p:sp>
      <p:sp>
        <p:nvSpPr>
          <p:cNvPr id="6" name="Date Placeholder 2">
            <a:extLst>
              <a:ext uri="{FF2B5EF4-FFF2-40B4-BE49-F238E27FC236}">
                <a16:creationId xmlns:a16="http://schemas.microsoft.com/office/drawing/2014/main" id="{04C0A470-8E30-4EFA-A31E-C70393C6BCED}"/>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83C172A2-7C6D-4414-B2F4-EA7C2A69E69E}"/>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6356583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83E4-E986-46ED-B3F2-4FEE12A8E2C0}"/>
              </a:ext>
            </a:extLst>
          </p:cNvPr>
          <p:cNvSpPr>
            <a:spLocks noGrp="1"/>
          </p:cNvSpPr>
          <p:nvPr>
            <p:ph type="title"/>
          </p:nvPr>
        </p:nvSpPr>
        <p:spPr/>
        <p:txBody>
          <a:bodyPr/>
          <a:lstStyle/>
          <a:p>
            <a:r>
              <a:rPr lang="en-US" dirty="0"/>
              <a:t>SM&amp;A: High-Level Requirements</a:t>
            </a:r>
          </a:p>
        </p:txBody>
      </p:sp>
      <p:sp>
        <p:nvSpPr>
          <p:cNvPr id="3" name="Content Placeholder 2">
            <a:extLst>
              <a:ext uri="{FF2B5EF4-FFF2-40B4-BE49-F238E27FC236}">
                <a16:creationId xmlns:a16="http://schemas.microsoft.com/office/drawing/2014/main" id="{28D71162-A7DE-477D-BB54-50D3648E08DE}"/>
              </a:ext>
            </a:extLst>
          </p:cNvPr>
          <p:cNvSpPr>
            <a:spLocks noGrp="1"/>
          </p:cNvSpPr>
          <p:nvPr>
            <p:ph idx="1"/>
          </p:nvPr>
        </p:nvSpPr>
        <p:spPr/>
        <p:txBody>
          <a:bodyPr/>
          <a:lstStyle/>
          <a:p>
            <a:r>
              <a:rPr lang="en-US" sz="2000" b="0" dirty="0"/>
              <a:t>The FAA can determine if the USS is functioning normally.</a:t>
            </a:r>
          </a:p>
          <a:p>
            <a:r>
              <a:rPr lang="en-US" sz="2000" b="0" dirty="0"/>
              <a:t>The USS can determine if the FAA is functioning normally.</a:t>
            </a:r>
          </a:p>
          <a:p>
            <a:r>
              <a:rPr lang="en-US" sz="2000" b="0" dirty="0"/>
              <a:t>The FAA can retrieve </a:t>
            </a:r>
            <a:r>
              <a:rPr lang="en-US" sz="2000" b="0" dirty="0" smtClean="0"/>
              <a:t>analytics from </a:t>
            </a:r>
            <a:r>
              <a:rPr lang="en-US" sz="2000" b="0" dirty="0"/>
              <a:t>the USS for comparison to its own records.</a:t>
            </a:r>
          </a:p>
          <a:p>
            <a:r>
              <a:rPr lang="en-US" sz="2000" b="0" dirty="0"/>
              <a:t>The USS can retrieve </a:t>
            </a:r>
            <a:r>
              <a:rPr lang="en-US" sz="2000" b="0" dirty="0" smtClean="0"/>
              <a:t>analytics from </a:t>
            </a:r>
            <a:r>
              <a:rPr lang="en-US" sz="2000" b="0" dirty="0"/>
              <a:t>the FAA for comparison to its own records.</a:t>
            </a:r>
          </a:p>
        </p:txBody>
      </p:sp>
      <p:sp>
        <p:nvSpPr>
          <p:cNvPr id="5" name="Slide Number Placeholder 4">
            <a:extLst>
              <a:ext uri="{FF2B5EF4-FFF2-40B4-BE49-F238E27FC236}">
                <a16:creationId xmlns:a16="http://schemas.microsoft.com/office/drawing/2014/main" id="{3B17F144-D8AB-4C40-B486-41C8924EAED2}"/>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43</a:t>
            </a:fld>
            <a:endParaRPr lang="en-US" dirty="0">
              <a:solidFill>
                <a:srgbClr val="FFFFFF">
                  <a:lumMod val="65000"/>
                </a:srgbClr>
              </a:solidFill>
            </a:endParaRPr>
          </a:p>
        </p:txBody>
      </p:sp>
      <p:sp>
        <p:nvSpPr>
          <p:cNvPr id="6" name="Date Placeholder 2">
            <a:extLst>
              <a:ext uri="{FF2B5EF4-FFF2-40B4-BE49-F238E27FC236}">
                <a16:creationId xmlns:a16="http://schemas.microsoft.com/office/drawing/2014/main" id="{DAFC1E96-FAD0-4C2E-9C60-982120672039}"/>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EA38A8D7-89F1-4F09-AC37-B07FCB34961F}"/>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7069424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294E-A4C0-429D-A877-89CE2B40338D}"/>
              </a:ext>
            </a:extLst>
          </p:cNvPr>
          <p:cNvSpPr>
            <a:spLocks noGrp="1"/>
          </p:cNvSpPr>
          <p:nvPr>
            <p:ph type="title"/>
          </p:nvPr>
        </p:nvSpPr>
        <p:spPr>
          <a:xfrm>
            <a:off x="335756" y="180975"/>
            <a:ext cx="8472488" cy="609600"/>
          </a:xfrm>
        </p:spPr>
        <p:txBody>
          <a:bodyPr/>
          <a:lstStyle/>
          <a:p>
            <a:r>
              <a:rPr lang="en-US" dirty="0"/>
              <a:t>SM&amp;A: USS Rules</a:t>
            </a:r>
          </a:p>
        </p:txBody>
      </p:sp>
      <p:sp>
        <p:nvSpPr>
          <p:cNvPr id="3" name="Content Placeholder 2">
            <a:extLst>
              <a:ext uri="{FF2B5EF4-FFF2-40B4-BE49-F238E27FC236}">
                <a16:creationId xmlns:a16="http://schemas.microsoft.com/office/drawing/2014/main" id="{B319203A-0722-4D38-984F-938C7EF630BC}"/>
              </a:ext>
            </a:extLst>
          </p:cNvPr>
          <p:cNvSpPr>
            <a:spLocks noGrp="1"/>
          </p:cNvSpPr>
          <p:nvPr>
            <p:ph idx="1"/>
          </p:nvPr>
        </p:nvSpPr>
        <p:spPr/>
        <p:txBody>
          <a:bodyPr/>
          <a:lstStyle/>
          <a:p>
            <a:r>
              <a:rPr lang="en-US" sz="2400" dirty="0"/>
              <a:t>Service Status</a:t>
            </a:r>
          </a:p>
          <a:p>
            <a:pPr lvl="1" indent="-342900"/>
            <a:r>
              <a:rPr lang="en-US" sz="2000" dirty="0"/>
              <a:t>USS must expose a system </a:t>
            </a:r>
            <a:r>
              <a:rPr lang="en-US" sz="2000" dirty="0" smtClean="0"/>
              <a:t>monitoring API </a:t>
            </a:r>
            <a:r>
              <a:rPr lang="en-US" sz="2000" dirty="0"/>
              <a:t>to the FAA that provides service status indicators</a:t>
            </a:r>
          </a:p>
          <a:p>
            <a:r>
              <a:rPr lang="en-US" sz="2400" dirty="0"/>
              <a:t>Data Logging</a:t>
            </a:r>
          </a:p>
          <a:p>
            <a:pPr lvl="1"/>
            <a:r>
              <a:rPr lang="en-US" sz="2000" dirty="0"/>
              <a:t>USS must log all RID </a:t>
            </a:r>
            <a:r>
              <a:rPr lang="en-US" sz="2000" dirty="0" smtClean="0"/>
              <a:t>data</a:t>
            </a:r>
            <a:r>
              <a:rPr lang="en-US" sz="2000" i="1" dirty="0" smtClean="0"/>
              <a:t> (policy, only status/analytics in API)</a:t>
            </a:r>
            <a:endParaRPr lang="en-US" sz="2000" i="1" dirty="0"/>
          </a:p>
          <a:p>
            <a:r>
              <a:rPr lang="en-US" sz="2400" dirty="0"/>
              <a:t>Analytics</a:t>
            </a:r>
          </a:p>
          <a:p>
            <a:pPr lvl="1"/>
            <a:r>
              <a:rPr lang="en-US" sz="2000" dirty="0"/>
              <a:t>USS must expose an operations analytics API to the FAA that provides operations information for the requested time period</a:t>
            </a:r>
          </a:p>
          <a:p>
            <a:r>
              <a:rPr lang="en-US" sz="2400" dirty="0"/>
              <a:t>Reporting</a:t>
            </a:r>
          </a:p>
          <a:p>
            <a:pPr lvl="1" indent="-342900"/>
            <a:r>
              <a:rPr lang="en-US" sz="2000" dirty="0"/>
              <a:t>USS must report service outages (planned and unplanned) to the FAA</a:t>
            </a:r>
          </a:p>
          <a:p>
            <a:pPr lvl="1" indent="-342900"/>
            <a:endParaRPr lang="en-US" sz="2000" dirty="0"/>
          </a:p>
          <a:p>
            <a:pPr lvl="1" indent="-342900"/>
            <a:endParaRPr lang="en-US" sz="1800" dirty="0"/>
          </a:p>
        </p:txBody>
      </p:sp>
      <p:sp>
        <p:nvSpPr>
          <p:cNvPr id="5" name="Slide Number Placeholder 4">
            <a:extLst>
              <a:ext uri="{FF2B5EF4-FFF2-40B4-BE49-F238E27FC236}">
                <a16:creationId xmlns:a16="http://schemas.microsoft.com/office/drawing/2014/main" id="{9D60DE6D-5FBB-4B4A-AA1C-1CC244CDF4CB}"/>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44</a:t>
            </a:fld>
            <a:endParaRPr lang="en-US" dirty="0">
              <a:solidFill>
                <a:srgbClr val="FFFFFF">
                  <a:lumMod val="65000"/>
                </a:srgbClr>
              </a:solidFill>
            </a:endParaRPr>
          </a:p>
        </p:txBody>
      </p:sp>
      <p:sp>
        <p:nvSpPr>
          <p:cNvPr id="7" name="Date Placeholder 2">
            <a:extLst>
              <a:ext uri="{FF2B5EF4-FFF2-40B4-BE49-F238E27FC236}">
                <a16:creationId xmlns:a16="http://schemas.microsoft.com/office/drawing/2014/main" id="{31806146-77C6-421C-A154-E8D22D0D2513}"/>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8" name="Footer Placeholder 4">
            <a:extLst>
              <a:ext uri="{FF2B5EF4-FFF2-40B4-BE49-F238E27FC236}">
                <a16:creationId xmlns:a16="http://schemas.microsoft.com/office/drawing/2014/main" id="{1417C3FA-4AA1-49C3-B6BF-2549C9CDAF29}"/>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9265161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301B2-6507-400D-BCA8-F2BD2722096D}"/>
              </a:ext>
            </a:extLst>
          </p:cNvPr>
          <p:cNvSpPr>
            <a:spLocks noGrp="1"/>
          </p:cNvSpPr>
          <p:nvPr>
            <p:ph type="title"/>
          </p:nvPr>
        </p:nvSpPr>
        <p:spPr/>
        <p:txBody>
          <a:bodyPr/>
          <a:lstStyle/>
          <a:p>
            <a:r>
              <a:rPr lang="en-US" dirty="0"/>
              <a:t>SM&amp;A: Data Model</a:t>
            </a:r>
          </a:p>
        </p:txBody>
      </p:sp>
      <p:sp>
        <p:nvSpPr>
          <p:cNvPr id="5" name="Slide Number Placeholder 4">
            <a:extLst>
              <a:ext uri="{FF2B5EF4-FFF2-40B4-BE49-F238E27FC236}">
                <a16:creationId xmlns:a16="http://schemas.microsoft.com/office/drawing/2014/main" id="{18E93B2C-68B6-4649-81E7-F2920065633B}"/>
              </a:ext>
            </a:extLst>
          </p:cNvPr>
          <p:cNvSpPr>
            <a:spLocks noGrp="1"/>
          </p:cNvSpPr>
          <p:nvPr>
            <p:ph type="sldNum" sz="quarter" idx="12"/>
          </p:nvPr>
        </p:nvSpPr>
        <p:spPr/>
        <p:txBody>
          <a:bodyPr/>
          <a:lstStyle/>
          <a:p>
            <a:fld id="{40DEE7EF-22A0-420B-9457-EE30CD5F62FB}" type="slidenum">
              <a:rPr lang="en-US" smtClean="0"/>
              <a:t>45</a:t>
            </a:fld>
            <a:endParaRPr lang="en-US"/>
          </a:p>
        </p:txBody>
      </p:sp>
      <p:sp>
        <p:nvSpPr>
          <p:cNvPr id="6" name="Date Placeholder 2">
            <a:extLst>
              <a:ext uri="{FF2B5EF4-FFF2-40B4-BE49-F238E27FC236}">
                <a16:creationId xmlns:a16="http://schemas.microsoft.com/office/drawing/2014/main" id="{8F592BB9-E7CD-4D4A-9408-CA58F8A54D58}"/>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graphicFrame>
        <p:nvGraphicFramePr>
          <p:cNvPr id="10" name="Table 10">
            <a:extLst>
              <a:ext uri="{FF2B5EF4-FFF2-40B4-BE49-F238E27FC236}">
                <a16:creationId xmlns:a16="http://schemas.microsoft.com/office/drawing/2014/main" id="{3436E189-43BB-4FC0-BE88-5BE832F25F27}"/>
              </a:ext>
            </a:extLst>
          </p:cNvPr>
          <p:cNvGraphicFramePr>
            <a:graphicFrameLocks noGrp="1"/>
          </p:cNvGraphicFramePr>
          <p:nvPr>
            <p:extLst>
              <p:ext uri="{D42A27DB-BD31-4B8C-83A1-F6EECF244321}">
                <p14:modId xmlns:p14="http://schemas.microsoft.com/office/powerpoint/2010/main" val="4225100944"/>
              </p:ext>
            </p:extLst>
          </p:nvPr>
        </p:nvGraphicFramePr>
        <p:xfrm>
          <a:off x="482600" y="1811049"/>
          <a:ext cx="8058904" cy="1320800"/>
        </p:xfrm>
        <a:graphic>
          <a:graphicData uri="http://schemas.openxmlformats.org/drawingml/2006/table">
            <a:tbl>
              <a:tblPr firstRow="1" bandRow="1">
                <a:tableStyleId>{93296810-A885-4BE3-A3E7-6D5BEEA58F35}</a:tableStyleId>
              </a:tblPr>
              <a:tblGrid>
                <a:gridCol w="2336800">
                  <a:extLst>
                    <a:ext uri="{9D8B030D-6E8A-4147-A177-3AD203B41FA5}">
                      <a16:colId xmlns:a16="http://schemas.microsoft.com/office/drawing/2014/main" val="603515353"/>
                    </a:ext>
                  </a:extLst>
                </a:gridCol>
                <a:gridCol w="5722104">
                  <a:extLst>
                    <a:ext uri="{9D8B030D-6E8A-4147-A177-3AD203B41FA5}">
                      <a16:colId xmlns:a16="http://schemas.microsoft.com/office/drawing/2014/main" val="1742969701"/>
                    </a:ext>
                  </a:extLst>
                </a:gridCol>
              </a:tblGrid>
              <a:tr h="370840">
                <a:tc>
                  <a:txBody>
                    <a:bodyPr/>
                    <a:lstStyle/>
                    <a:p>
                      <a:r>
                        <a:rPr lang="en-US" dirty="0"/>
                        <a:t>Data Item</a:t>
                      </a:r>
                    </a:p>
                  </a:txBody>
                  <a:tcPr/>
                </a:tc>
                <a:tc>
                  <a:txBody>
                    <a:bodyPr/>
                    <a:lstStyle/>
                    <a:p>
                      <a:r>
                        <a:rPr lang="en-US" dirty="0"/>
                        <a:t>Description</a:t>
                      </a:r>
                    </a:p>
                  </a:txBody>
                  <a:tcPr/>
                </a:tc>
                <a:extLst>
                  <a:ext uri="{0D108BD9-81ED-4DB2-BD59-A6C34878D82A}">
                    <a16:rowId xmlns:a16="http://schemas.microsoft.com/office/drawing/2014/main" val="1394791275"/>
                  </a:ext>
                </a:extLst>
              </a:tr>
              <a:tr h="370840">
                <a:tc>
                  <a:txBody>
                    <a:bodyPr/>
                    <a:lstStyle/>
                    <a:p>
                      <a:r>
                        <a:rPr lang="en-US" sz="1600" dirty="0"/>
                        <a:t>System Status</a:t>
                      </a:r>
                    </a:p>
                  </a:txBody>
                  <a:tcPr/>
                </a:tc>
                <a:tc>
                  <a:txBody>
                    <a:bodyPr/>
                    <a:lstStyle/>
                    <a:p>
                      <a:r>
                        <a:rPr lang="en-US" sz="1600" dirty="0"/>
                        <a:t>Up/Down</a:t>
                      </a:r>
                    </a:p>
                  </a:txBody>
                  <a:tcPr/>
                </a:tc>
                <a:extLst>
                  <a:ext uri="{0D108BD9-81ED-4DB2-BD59-A6C34878D82A}">
                    <a16:rowId xmlns:a16="http://schemas.microsoft.com/office/drawing/2014/main" val="554816687"/>
                  </a:ext>
                </a:extLst>
              </a:tr>
              <a:tr h="370840">
                <a:tc>
                  <a:txBody>
                    <a:bodyPr/>
                    <a:lstStyle/>
                    <a:p>
                      <a:r>
                        <a:rPr lang="en-US" sz="1600" dirty="0"/>
                        <a:t>Error Codes / Descriptions</a:t>
                      </a:r>
                    </a:p>
                  </a:txBody>
                  <a:tcPr/>
                </a:tc>
                <a:tc>
                  <a:txBody>
                    <a:bodyPr/>
                    <a:lstStyle/>
                    <a:p>
                      <a:r>
                        <a:rPr lang="en-US" sz="1600" dirty="0"/>
                        <a:t>Diagnostic information </a:t>
                      </a:r>
                    </a:p>
                  </a:txBody>
                  <a:tcPr/>
                </a:tc>
                <a:extLst>
                  <a:ext uri="{0D108BD9-81ED-4DB2-BD59-A6C34878D82A}">
                    <a16:rowId xmlns:a16="http://schemas.microsoft.com/office/drawing/2014/main" val="334435484"/>
                  </a:ext>
                </a:extLst>
              </a:tr>
            </a:tbl>
          </a:graphicData>
        </a:graphic>
      </p:graphicFrame>
      <p:graphicFrame>
        <p:nvGraphicFramePr>
          <p:cNvPr id="7" name="Table 10">
            <a:extLst>
              <a:ext uri="{FF2B5EF4-FFF2-40B4-BE49-F238E27FC236}">
                <a16:creationId xmlns:a16="http://schemas.microsoft.com/office/drawing/2014/main" id="{F82D49A2-8829-4E08-984C-613F413A576E}"/>
              </a:ext>
            </a:extLst>
          </p:cNvPr>
          <p:cNvGraphicFramePr>
            <a:graphicFrameLocks noGrp="1"/>
          </p:cNvGraphicFramePr>
          <p:nvPr>
            <p:extLst>
              <p:ext uri="{D42A27DB-BD31-4B8C-83A1-F6EECF244321}">
                <p14:modId xmlns:p14="http://schemas.microsoft.com/office/powerpoint/2010/main" val="984879780"/>
              </p:ext>
            </p:extLst>
          </p:nvPr>
        </p:nvGraphicFramePr>
        <p:xfrm>
          <a:off x="428625" y="4069080"/>
          <a:ext cx="8058904" cy="1112520"/>
        </p:xfrm>
        <a:graphic>
          <a:graphicData uri="http://schemas.openxmlformats.org/drawingml/2006/table">
            <a:tbl>
              <a:tblPr firstRow="1" bandRow="1">
                <a:tableStyleId>{93296810-A885-4BE3-A3E7-6D5BEEA58F35}</a:tableStyleId>
              </a:tblPr>
              <a:tblGrid>
                <a:gridCol w="2336800">
                  <a:extLst>
                    <a:ext uri="{9D8B030D-6E8A-4147-A177-3AD203B41FA5}">
                      <a16:colId xmlns:a16="http://schemas.microsoft.com/office/drawing/2014/main" val="603515353"/>
                    </a:ext>
                  </a:extLst>
                </a:gridCol>
                <a:gridCol w="5722104">
                  <a:extLst>
                    <a:ext uri="{9D8B030D-6E8A-4147-A177-3AD203B41FA5}">
                      <a16:colId xmlns:a16="http://schemas.microsoft.com/office/drawing/2014/main" val="1742969701"/>
                    </a:ext>
                  </a:extLst>
                </a:gridCol>
              </a:tblGrid>
              <a:tr h="370840">
                <a:tc>
                  <a:txBody>
                    <a:bodyPr/>
                    <a:lstStyle/>
                    <a:p>
                      <a:r>
                        <a:rPr lang="en-US" dirty="0"/>
                        <a:t>Data Item</a:t>
                      </a:r>
                    </a:p>
                  </a:txBody>
                  <a:tcPr/>
                </a:tc>
                <a:tc>
                  <a:txBody>
                    <a:bodyPr/>
                    <a:lstStyle/>
                    <a:p>
                      <a:r>
                        <a:rPr lang="en-US" dirty="0"/>
                        <a:t>Description</a:t>
                      </a:r>
                    </a:p>
                  </a:txBody>
                  <a:tcPr/>
                </a:tc>
                <a:extLst>
                  <a:ext uri="{0D108BD9-81ED-4DB2-BD59-A6C34878D82A}">
                    <a16:rowId xmlns:a16="http://schemas.microsoft.com/office/drawing/2014/main" val="1394791275"/>
                  </a:ext>
                </a:extLst>
              </a:tr>
              <a:tr h="370840">
                <a:tc>
                  <a:txBody>
                    <a:bodyPr/>
                    <a:lstStyle/>
                    <a:p>
                      <a:r>
                        <a:rPr lang="en-US" sz="1600" dirty="0"/>
                        <a:t>UAS Counts</a:t>
                      </a:r>
                    </a:p>
                  </a:txBody>
                  <a:tcPr/>
                </a:tc>
                <a:tc>
                  <a:txBody>
                    <a:bodyPr/>
                    <a:lstStyle/>
                    <a:p>
                      <a:r>
                        <a:rPr lang="en-US" sz="1600" dirty="0"/>
                        <a:t>Number of UAS exchanged in past 24hrs (for example)</a:t>
                      </a:r>
                    </a:p>
                  </a:txBody>
                  <a:tcPr/>
                </a:tc>
                <a:extLst>
                  <a:ext uri="{0D108BD9-81ED-4DB2-BD59-A6C34878D82A}">
                    <a16:rowId xmlns:a16="http://schemas.microsoft.com/office/drawing/2014/main" val="554816687"/>
                  </a:ext>
                </a:extLst>
              </a:tr>
              <a:tr h="370840">
                <a:tc>
                  <a:txBody>
                    <a:bodyPr/>
                    <a:lstStyle/>
                    <a:p>
                      <a:r>
                        <a:rPr lang="en-US" sz="1600" dirty="0"/>
                        <a:t>Message Counts</a:t>
                      </a:r>
                    </a:p>
                  </a:txBody>
                  <a:tcPr/>
                </a:tc>
                <a:tc>
                  <a:txBody>
                    <a:bodyPr/>
                    <a:lstStyle/>
                    <a:p>
                      <a:r>
                        <a:rPr lang="en-US" sz="1600" dirty="0"/>
                        <a:t>Number of messages in the past 24hrs (for example)</a:t>
                      </a:r>
                    </a:p>
                  </a:txBody>
                  <a:tcPr/>
                </a:tc>
                <a:extLst>
                  <a:ext uri="{0D108BD9-81ED-4DB2-BD59-A6C34878D82A}">
                    <a16:rowId xmlns:a16="http://schemas.microsoft.com/office/drawing/2014/main" val="334435484"/>
                  </a:ext>
                </a:extLst>
              </a:tr>
            </a:tbl>
          </a:graphicData>
        </a:graphic>
      </p:graphicFrame>
      <p:sp>
        <p:nvSpPr>
          <p:cNvPr id="3" name="TextBox 2">
            <a:extLst>
              <a:ext uri="{FF2B5EF4-FFF2-40B4-BE49-F238E27FC236}">
                <a16:creationId xmlns:a16="http://schemas.microsoft.com/office/drawing/2014/main" id="{AB4A5C77-44F4-4082-A145-2934AD9CD079}"/>
              </a:ext>
            </a:extLst>
          </p:cNvPr>
          <p:cNvSpPr txBox="1"/>
          <p:nvPr/>
        </p:nvSpPr>
        <p:spPr bwMode="auto">
          <a:xfrm>
            <a:off x="482600" y="1219200"/>
            <a:ext cx="9802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2400" b="1" dirty="0"/>
              <a:t>Status</a:t>
            </a:r>
          </a:p>
        </p:txBody>
      </p:sp>
      <p:sp>
        <p:nvSpPr>
          <p:cNvPr id="9" name="TextBox 8">
            <a:extLst>
              <a:ext uri="{FF2B5EF4-FFF2-40B4-BE49-F238E27FC236}">
                <a16:creationId xmlns:a16="http://schemas.microsoft.com/office/drawing/2014/main" id="{3184DF5C-892F-4A88-95AA-076D85CFA95A}"/>
              </a:ext>
            </a:extLst>
          </p:cNvPr>
          <p:cNvSpPr txBox="1"/>
          <p:nvPr/>
        </p:nvSpPr>
        <p:spPr bwMode="auto">
          <a:xfrm>
            <a:off x="482600" y="3505200"/>
            <a:ext cx="13451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2400" b="1" dirty="0"/>
              <a:t>Analytics</a:t>
            </a:r>
          </a:p>
        </p:txBody>
      </p:sp>
      <p:sp>
        <p:nvSpPr>
          <p:cNvPr id="11" name="Footer Placeholder 4">
            <a:extLst>
              <a:ext uri="{FF2B5EF4-FFF2-40B4-BE49-F238E27FC236}">
                <a16:creationId xmlns:a16="http://schemas.microsoft.com/office/drawing/2014/main" id="{AEDE42EB-B47E-4B50-85D7-E279FF62215E}"/>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91840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92C8-E1A7-47FC-A6C5-3C422844C194}"/>
              </a:ext>
            </a:extLst>
          </p:cNvPr>
          <p:cNvSpPr>
            <a:spLocks noGrp="1"/>
          </p:cNvSpPr>
          <p:nvPr>
            <p:ph type="title"/>
          </p:nvPr>
        </p:nvSpPr>
        <p:spPr/>
        <p:txBody>
          <a:bodyPr/>
          <a:lstStyle/>
          <a:p>
            <a:r>
              <a:rPr lang="en-US" dirty="0"/>
              <a:t>SM&amp;A: Data Exchange Architecture</a:t>
            </a:r>
          </a:p>
        </p:txBody>
      </p:sp>
      <p:sp>
        <p:nvSpPr>
          <p:cNvPr id="3" name="Content Placeholder 2">
            <a:extLst>
              <a:ext uri="{FF2B5EF4-FFF2-40B4-BE49-F238E27FC236}">
                <a16:creationId xmlns:a16="http://schemas.microsoft.com/office/drawing/2014/main" id="{4726D027-B666-44CF-ABCB-A38AFAB95AAD}"/>
              </a:ext>
            </a:extLst>
          </p:cNvPr>
          <p:cNvSpPr>
            <a:spLocks noGrp="1"/>
          </p:cNvSpPr>
          <p:nvPr>
            <p:ph idx="1"/>
          </p:nvPr>
        </p:nvSpPr>
        <p:spPr>
          <a:xfrm>
            <a:off x="491291" y="1295400"/>
            <a:ext cx="8050213" cy="4162425"/>
          </a:xfrm>
        </p:spPr>
        <p:txBody>
          <a:bodyPr/>
          <a:lstStyle/>
          <a:p>
            <a:r>
              <a:rPr lang="en-US" sz="2000" b="0" dirty="0"/>
              <a:t>Who is communicating with whom? </a:t>
            </a:r>
          </a:p>
          <a:p>
            <a:r>
              <a:rPr lang="en-US" sz="2000" b="0" dirty="0"/>
              <a:t>Who initiates?</a:t>
            </a:r>
            <a:r>
              <a:rPr lang="en-US" sz="2000" b="0" i="1" dirty="0"/>
              <a:t> </a:t>
            </a:r>
          </a:p>
          <a:p>
            <a:r>
              <a:rPr lang="en-US" sz="2000" b="0" dirty="0"/>
              <a:t>Does the sender need confirmation of receipt? </a:t>
            </a:r>
          </a:p>
          <a:p>
            <a:r>
              <a:rPr lang="en-US" sz="2000" b="0" dirty="0"/>
              <a:t>Does lost data need to be recovered? </a:t>
            </a:r>
          </a:p>
          <a:p>
            <a:r>
              <a:rPr lang="en-US" sz="2000" b="0" dirty="0"/>
              <a:t>How much data (bandwidth)? </a:t>
            </a:r>
            <a:endParaRPr lang="en-US" sz="2000" b="0" i="1" dirty="0"/>
          </a:p>
          <a:p>
            <a:r>
              <a:rPr lang="en-US" sz="2000" b="0" dirty="0"/>
              <a:t>Frequency?</a:t>
            </a:r>
          </a:p>
          <a:p>
            <a:r>
              <a:rPr lang="en-US" sz="2000" b="0" dirty="0"/>
              <a:t>Reliability, availability, security? </a:t>
            </a:r>
          </a:p>
        </p:txBody>
      </p:sp>
      <p:sp>
        <p:nvSpPr>
          <p:cNvPr id="5" name="Slide Number Placeholder 4">
            <a:extLst>
              <a:ext uri="{FF2B5EF4-FFF2-40B4-BE49-F238E27FC236}">
                <a16:creationId xmlns:a16="http://schemas.microsoft.com/office/drawing/2014/main" id="{4E200AEB-1B87-424B-8D5D-F61CF0DC3CB2}"/>
              </a:ext>
            </a:extLst>
          </p:cNvPr>
          <p:cNvSpPr>
            <a:spLocks noGrp="1"/>
          </p:cNvSpPr>
          <p:nvPr>
            <p:ph type="sldNum" sz="quarter" idx="12"/>
          </p:nvPr>
        </p:nvSpPr>
        <p:spPr/>
        <p:txBody>
          <a:bodyPr/>
          <a:lstStyle/>
          <a:p>
            <a:fld id="{40DEE7EF-22A0-420B-9457-EE30CD5F62FB}" type="slidenum">
              <a:rPr lang="en-US" smtClean="0"/>
              <a:t>46</a:t>
            </a:fld>
            <a:endParaRPr lang="en-US"/>
          </a:p>
        </p:txBody>
      </p:sp>
      <p:sp>
        <p:nvSpPr>
          <p:cNvPr id="6" name="Date Placeholder 2">
            <a:extLst>
              <a:ext uri="{FF2B5EF4-FFF2-40B4-BE49-F238E27FC236}">
                <a16:creationId xmlns:a16="http://schemas.microsoft.com/office/drawing/2014/main" id="{B4DEE445-15DE-4003-9ACD-8E7FE5AE7130}"/>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34C10847-3CFD-44E0-976F-BEA35E4139C1}"/>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13495553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088E43-B712-40B2-8EA0-44491245D7AC}"/>
              </a:ext>
            </a:extLst>
          </p:cNvPr>
          <p:cNvSpPr txBox="1">
            <a:spLocks/>
          </p:cNvSpPr>
          <p:nvPr/>
        </p:nvSpPr>
        <p:spPr>
          <a:xfrm>
            <a:off x="1066800" y="2209800"/>
            <a:ext cx="6896100" cy="1066800"/>
          </a:xfrm>
          <a:prstGeom prst="rect">
            <a:avLst/>
          </a:prstGeom>
        </p:spPr>
        <p:txBody>
          <a:bodyPr/>
          <a:lstStyle>
            <a:lvl1pPr algn="l" rtl="0" fontAlgn="base">
              <a:spcBef>
                <a:spcPct val="0"/>
              </a:spcBef>
              <a:spcAft>
                <a:spcPct val="0"/>
              </a:spcAft>
              <a:defRPr sz="28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eaLnBrk="1" hangingPunct="1"/>
            <a:r>
              <a:rPr lang="en-US" sz="3200" kern="0" dirty="0" err="1"/>
              <a:t>RIDEx</a:t>
            </a:r>
            <a:r>
              <a:rPr lang="en-US" sz="3200" kern="0" dirty="0"/>
              <a:t> v1 Reliability</a:t>
            </a:r>
          </a:p>
        </p:txBody>
      </p:sp>
      <p:sp>
        <p:nvSpPr>
          <p:cNvPr id="4" name="Date Placeholder 2">
            <a:extLst>
              <a:ext uri="{FF2B5EF4-FFF2-40B4-BE49-F238E27FC236}">
                <a16:creationId xmlns:a16="http://schemas.microsoft.com/office/drawing/2014/main" id="{7C0AC175-B3DF-431A-895B-89F064B96EF9}"/>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5" name="Footer Placeholder 4">
            <a:extLst>
              <a:ext uri="{FF2B5EF4-FFF2-40B4-BE49-F238E27FC236}">
                <a16:creationId xmlns:a16="http://schemas.microsoft.com/office/drawing/2014/main" id="{7DEA3D5A-DD46-4F5F-8911-CF341620E04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solidFill>
                  <a:srgbClr val="FFFFFF">
                    <a:lumMod val="65000"/>
                  </a:srgbClr>
                </a:solidFill>
              </a:rPr>
              <a:pPr/>
              <a:t>47</a:t>
            </a:fld>
            <a:endParaRPr lang="en-US" dirty="0">
              <a:solidFill>
                <a:srgbClr val="FFFFFF">
                  <a:lumMod val="65000"/>
                </a:srgbClr>
              </a:solidFill>
            </a:endParaRPr>
          </a:p>
        </p:txBody>
      </p:sp>
    </p:spTree>
    <p:extLst>
      <p:ext uri="{BB962C8B-B14F-4D97-AF65-F5344CB8AC3E}">
        <p14:creationId xmlns:p14="http://schemas.microsoft.com/office/powerpoint/2010/main" val="37703732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92C8-E1A7-47FC-A6C5-3C422844C194}"/>
              </a:ext>
            </a:extLst>
          </p:cNvPr>
          <p:cNvSpPr>
            <a:spLocks noGrp="1"/>
          </p:cNvSpPr>
          <p:nvPr>
            <p:ph type="title"/>
          </p:nvPr>
        </p:nvSpPr>
        <p:spPr/>
        <p:txBody>
          <a:bodyPr/>
          <a:lstStyle/>
          <a:p>
            <a:r>
              <a:rPr lang="en-US" dirty="0"/>
              <a:t>Reliability (Intermittent Connection): Scenario Summary</a:t>
            </a:r>
          </a:p>
        </p:txBody>
      </p:sp>
      <p:sp>
        <p:nvSpPr>
          <p:cNvPr id="5" name="Slide Number Placeholder 4">
            <a:extLst>
              <a:ext uri="{FF2B5EF4-FFF2-40B4-BE49-F238E27FC236}">
                <a16:creationId xmlns:a16="http://schemas.microsoft.com/office/drawing/2014/main" id="{4E200AEB-1B87-424B-8D5D-F61CF0DC3CB2}"/>
              </a:ext>
            </a:extLst>
          </p:cNvPr>
          <p:cNvSpPr>
            <a:spLocks noGrp="1"/>
          </p:cNvSpPr>
          <p:nvPr>
            <p:ph type="sldNum" sz="quarter" idx="12"/>
          </p:nvPr>
        </p:nvSpPr>
        <p:spPr/>
        <p:txBody>
          <a:bodyPr/>
          <a:lstStyle/>
          <a:p>
            <a:fld id="{40DEE7EF-22A0-420B-9457-EE30CD5F62FB}" type="slidenum">
              <a:rPr lang="en-US" smtClean="0"/>
              <a:t>48</a:t>
            </a:fld>
            <a:endParaRPr lang="en-US"/>
          </a:p>
        </p:txBody>
      </p:sp>
      <p:sp>
        <p:nvSpPr>
          <p:cNvPr id="9" name="Content Placeholder 2">
            <a:extLst>
              <a:ext uri="{FF2B5EF4-FFF2-40B4-BE49-F238E27FC236}">
                <a16:creationId xmlns:a16="http://schemas.microsoft.com/office/drawing/2014/main" id="{1FB60384-4AF7-453F-8DC0-71886ADB0B65}"/>
              </a:ext>
            </a:extLst>
          </p:cNvPr>
          <p:cNvSpPr>
            <a:spLocks noGrp="1"/>
          </p:cNvSpPr>
          <p:nvPr>
            <p:ph idx="1"/>
          </p:nvPr>
        </p:nvSpPr>
        <p:spPr>
          <a:xfrm>
            <a:off x="533400" y="973138"/>
            <a:ext cx="7886700" cy="3263504"/>
          </a:xfrm>
        </p:spPr>
        <p:txBody>
          <a:bodyPr/>
          <a:lstStyle/>
          <a:p>
            <a:endParaRPr lang="en-US" sz="2000" b="0" dirty="0"/>
          </a:p>
          <a:p>
            <a:r>
              <a:rPr lang="en-US" sz="2000" b="0" dirty="0" smtClean="0"/>
              <a:t>Charlie loses </a:t>
            </a:r>
            <a:r>
              <a:rPr lang="en-US" sz="2000" b="0" dirty="0"/>
              <a:t>connection while flying in a rural area due to limited mobile internet coverage.</a:t>
            </a:r>
          </a:p>
          <a:p>
            <a:r>
              <a:rPr lang="en-US" sz="2000" b="0" dirty="0" smtClean="0"/>
              <a:t>Bravo identifies </a:t>
            </a:r>
            <a:r>
              <a:rPr lang="en-US" sz="2000" b="0" dirty="0"/>
              <a:t>a lost connection.</a:t>
            </a:r>
          </a:p>
          <a:p>
            <a:r>
              <a:rPr lang="en-US" sz="2000" b="0" dirty="0" smtClean="0"/>
              <a:t>Charlie realizes he has </a:t>
            </a:r>
            <a:r>
              <a:rPr lang="en-US" sz="2000" b="0" dirty="0"/>
              <a:t>lost connection and must land </a:t>
            </a:r>
            <a:r>
              <a:rPr lang="en-US" sz="2000" b="0" dirty="0" smtClean="0"/>
              <a:t>his UAS </a:t>
            </a:r>
            <a:r>
              <a:rPr lang="en-US" sz="2000" b="0" dirty="0"/>
              <a:t>safely as soon as practicable </a:t>
            </a:r>
            <a:r>
              <a:rPr lang="en-US" sz="2000" b="0" dirty="0" smtClean="0"/>
              <a:t>(limited drone / no broadcast).</a:t>
            </a:r>
            <a:endParaRPr lang="en-US" sz="2000" b="0" dirty="0"/>
          </a:p>
          <a:p>
            <a:r>
              <a:rPr lang="en-US" sz="2000" b="0" dirty="0"/>
              <a:t>If the connection is restored before </a:t>
            </a:r>
            <a:r>
              <a:rPr lang="en-US" sz="2000" b="0" dirty="0" smtClean="0"/>
              <a:t>Charlie’s </a:t>
            </a:r>
            <a:r>
              <a:rPr lang="en-US" sz="2000" b="0" dirty="0"/>
              <a:t>UAS lands, the operation can continue.</a:t>
            </a:r>
          </a:p>
        </p:txBody>
      </p:sp>
      <p:sp>
        <p:nvSpPr>
          <p:cNvPr id="6" name="Date Placeholder 2">
            <a:extLst>
              <a:ext uri="{FF2B5EF4-FFF2-40B4-BE49-F238E27FC236}">
                <a16:creationId xmlns:a16="http://schemas.microsoft.com/office/drawing/2014/main" id="{04C0A470-8E30-4EFA-A31E-C70393C6BCED}"/>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A75EB3FA-E05F-4024-8B57-AB642BE9FAF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6504073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92C8-E1A7-47FC-A6C5-3C422844C194}"/>
              </a:ext>
            </a:extLst>
          </p:cNvPr>
          <p:cNvSpPr>
            <a:spLocks noGrp="1"/>
          </p:cNvSpPr>
          <p:nvPr>
            <p:ph type="title"/>
          </p:nvPr>
        </p:nvSpPr>
        <p:spPr/>
        <p:txBody>
          <a:bodyPr/>
          <a:lstStyle/>
          <a:p>
            <a:r>
              <a:rPr lang="en-US" dirty="0"/>
              <a:t>Reliability (USS Outage): Scenario Summary</a:t>
            </a:r>
          </a:p>
        </p:txBody>
      </p:sp>
      <p:sp>
        <p:nvSpPr>
          <p:cNvPr id="5" name="Slide Number Placeholder 4">
            <a:extLst>
              <a:ext uri="{FF2B5EF4-FFF2-40B4-BE49-F238E27FC236}">
                <a16:creationId xmlns:a16="http://schemas.microsoft.com/office/drawing/2014/main" id="{4E200AEB-1B87-424B-8D5D-F61CF0DC3CB2}"/>
              </a:ext>
            </a:extLst>
          </p:cNvPr>
          <p:cNvSpPr>
            <a:spLocks noGrp="1"/>
          </p:cNvSpPr>
          <p:nvPr>
            <p:ph type="sldNum" sz="quarter" idx="12"/>
          </p:nvPr>
        </p:nvSpPr>
        <p:spPr/>
        <p:txBody>
          <a:bodyPr/>
          <a:lstStyle/>
          <a:p>
            <a:fld id="{40DEE7EF-22A0-420B-9457-EE30CD5F62FB}" type="slidenum">
              <a:rPr lang="en-US" smtClean="0"/>
              <a:t>49</a:t>
            </a:fld>
            <a:endParaRPr lang="en-US"/>
          </a:p>
        </p:txBody>
      </p:sp>
      <p:sp>
        <p:nvSpPr>
          <p:cNvPr id="9" name="Content Placeholder 2">
            <a:extLst>
              <a:ext uri="{FF2B5EF4-FFF2-40B4-BE49-F238E27FC236}">
                <a16:creationId xmlns:a16="http://schemas.microsoft.com/office/drawing/2014/main" id="{1FB60384-4AF7-453F-8DC0-71886ADB0B65}"/>
              </a:ext>
            </a:extLst>
          </p:cNvPr>
          <p:cNvSpPr>
            <a:spLocks noGrp="1"/>
          </p:cNvSpPr>
          <p:nvPr>
            <p:ph idx="1"/>
          </p:nvPr>
        </p:nvSpPr>
        <p:spPr>
          <a:xfrm>
            <a:off x="533400" y="973138"/>
            <a:ext cx="7886700" cy="3263504"/>
          </a:xfrm>
        </p:spPr>
        <p:txBody>
          <a:bodyPr/>
          <a:lstStyle/>
          <a:p>
            <a:endParaRPr lang="en-US" sz="2000" b="0" dirty="0"/>
          </a:p>
          <a:p>
            <a:r>
              <a:rPr lang="en-US" sz="2000" b="0" dirty="0"/>
              <a:t>Patty loses connection while flying because Alpha’s servers have an outage.</a:t>
            </a:r>
          </a:p>
          <a:p>
            <a:r>
              <a:rPr lang="en-US" sz="2000" b="0" dirty="0"/>
              <a:t>Patty’s UAS attempts to login and connect to an alternate USS, Bravo, after determining that Alpha out of service.</a:t>
            </a:r>
          </a:p>
          <a:p>
            <a:r>
              <a:rPr lang="en-US" sz="2000" b="0" dirty="0"/>
              <a:t>If the connection to Bravo is successful, the operation continues without interruption (If the connection to Bravo is unsuccessful, Patty </a:t>
            </a:r>
            <a:r>
              <a:rPr lang="en-US" sz="2000" b="0" dirty="0" smtClean="0"/>
              <a:t>can continue to fly based on broadcast).</a:t>
            </a:r>
            <a:endParaRPr lang="en-US" sz="2000" b="0" dirty="0"/>
          </a:p>
        </p:txBody>
      </p:sp>
      <p:sp>
        <p:nvSpPr>
          <p:cNvPr id="6" name="Date Placeholder 2">
            <a:extLst>
              <a:ext uri="{FF2B5EF4-FFF2-40B4-BE49-F238E27FC236}">
                <a16:creationId xmlns:a16="http://schemas.microsoft.com/office/drawing/2014/main" id="{04C0A470-8E30-4EFA-A31E-C70393C6BCED}"/>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0D368D4A-1894-4408-BE2A-20ADF494A039}"/>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35193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92C8-E1A7-47FC-A6C5-3C422844C194}"/>
              </a:ext>
            </a:extLst>
          </p:cNvPr>
          <p:cNvSpPr>
            <a:spLocks noGrp="1"/>
          </p:cNvSpPr>
          <p:nvPr>
            <p:ph type="title"/>
          </p:nvPr>
        </p:nvSpPr>
        <p:spPr/>
        <p:txBody>
          <a:bodyPr/>
          <a:lstStyle/>
          <a:p>
            <a:r>
              <a:rPr lang="en-US" dirty="0"/>
              <a:t>Reliability (Anti-spoofing): Scenario Summary</a:t>
            </a:r>
          </a:p>
        </p:txBody>
      </p:sp>
      <p:sp>
        <p:nvSpPr>
          <p:cNvPr id="5" name="Slide Number Placeholder 4">
            <a:extLst>
              <a:ext uri="{FF2B5EF4-FFF2-40B4-BE49-F238E27FC236}">
                <a16:creationId xmlns:a16="http://schemas.microsoft.com/office/drawing/2014/main" id="{4E200AEB-1B87-424B-8D5D-F61CF0DC3CB2}"/>
              </a:ext>
            </a:extLst>
          </p:cNvPr>
          <p:cNvSpPr>
            <a:spLocks noGrp="1"/>
          </p:cNvSpPr>
          <p:nvPr>
            <p:ph type="sldNum" sz="quarter" idx="12"/>
          </p:nvPr>
        </p:nvSpPr>
        <p:spPr/>
        <p:txBody>
          <a:bodyPr/>
          <a:lstStyle/>
          <a:p>
            <a:fld id="{40DEE7EF-22A0-420B-9457-EE30CD5F62FB}" type="slidenum">
              <a:rPr lang="en-US" smtClean="0"/>
              <a:t>50</a:t>
            </a:fld>
            <a:endParaRPr lang="en-US"/>
          </a:p>
        </p:txBody>
      </p:sp>
      <p:sp>
        <p:nvSpPr>
          <p:cNvPr id="9" name="Content Placeholder 2">
            <a:extLst>
              <a:ext uri="{FF2B5EF4-FFF2-40B4-BE49-F238E27FC236}">
                <a16:creationId xmlns:a16="http://schemas.microsoft.com/office/drawing/2014/main" id="{1FB60384-4AF7-453F-8DC0-71886ADB0B65}"/>
              </a:ext>
            </a:extLst>
          </p:cNvPr>
          <p:cNvSpPr>
            <a:spLocks noGrp="1"/>
          </p:cNvSpPr>
          <p:nvPr>
            <p:ph idx="1"/>
          </p:nvPr>
        </p:nvSpPr>
        <p:spPr>
          <a:xfrm>
            <a:off x="533400" y="973138"/>
            <a:ext cx="7886700" cy="3263504"/>
          </a:xfrm>
        </p:spPr>
        <p:txBody>
          <a:bodyPr/>
          <a:lstStyle/>
          <a:p>
            <a:endParaRPr lang="en-US" sz="2000" b="0" dirty="0"/>
          </a:p>
          <a:p>
            <a:r>
              <a:rPr lang="en-US" sz="2000" b="0" dirty="0"/>
              <a:t>A hacker pretends to be a drone and fools Alpha’s servers and injects false RID messages into Alpha</a:t>
            </a:r>
          </a:p>
          <a:p>
            <a:r>
              <a:rPr lang="en-US" sz="2000" b="0" dirty="0"/>
              <a:t>Alpha identifies spoofed targets and does not process them as valid UAS RID information</a:t>
            </a:r>
          </a:p>
          <a:p>
            <a:endParaRPr lang="en-US" sz="2000" b="0" dirty="0"/>
          </a:p>
        </p:txBody>
      </p:sp>
      <p:sp>
        <p:nvSpPr>
          <p:cNvPr id="6" name="Date Placeholder 2">
            <a:extLst>
              <a:ext uri="{FF2B5EF4-FFF2-40B4-BE49-F238E27FC236}">
                <a16:creationId xmlns:a16="http://schemas.microsoft.com/office/drawing/2014/main" id="{04C0A470-8E30-4EFA-A31E-C70393C6BCED}"/>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86491AF9-9907-4636-8C25-64BBD8DFBD00}"/>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210212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83E4-E986-46ED-B3F2-4FEE12A8E2C0}"/>
              </a:ext>
            </a:extLst>
          </p:cNvPr>
          <p:cNvSpPr>
            <a:spLocks noGrp="1"/>
          </p:cNvSpPr>
          <p:nvPr>
            <p:ph type="title"/>
          </p:nvPr>
        </p:nvSpPr>
        <p:spPr/>
        <p:txBody>
          <a:bodyPr/>
          <a:lstStyle/>
          <a:p>
            <a:r>
              <a:rPr lang="en-US" dirty="0"/>
              <a:t>Reliability: High-Level Requirements</a:t>
            </a:r>
          </a:p>
        </p:txBody>
      </p:sp>
      <p:sp>
        <p:nvSpPr>
          <p:cNvPr id="3" name="Content Placeholder 2">
            <a:extLst>
              <a:ext uri="{FF2B5EF4-FFF2-40B4-BE49-F238E27FC236}">
                <a16:creationId xmlns:a16="http://schemas.microsoft.com/office/drawing/2014/main" id="{28D71162-A7DE-477D-BB54-50D3648E08DE}"/>
              </a:ext>
            </a:extLst>
          </p:cNvPr>
          <p:cNvSpPr>
            <a:spLocks noGrp="1"/>
          </p:cNvSpPr>
          <p:nvPr>
            <p:ph idx="1"/>
          </p:nvPr>
        </p:nvSpPr>
        <p:spPr/>
        <p:txBody>
          <a:bodyPr/>
          <a:lstStyle/>
          <a:p>
            <a:r>
              <a:rPr lang="en-US" sz="2000" b="0" dirty="0"/>
              <a:t>The Network Remote ID capability must be tolerant to intermittent connections.</a:t>
            </a:r>
          </a:p>
          <a:p>
            <a:endParaRPr lang="en-US" sz="2000" b="0" dirty="0"/>
          </a:p>
          <a:p>
            <a:r>
              <a:rPr lang="en-US" sz="2000" b="0" dirty="0"/>
              <a:t>The Network Remote ID capability must be tolerant to individual USS outages.</a:t>
            </a:r>
          </a:p>
          <a:p>
            <a:endParaRPr lang="en-US" sz="2000" b="0" dirty="0"/>
          </a:p>
          <a:p>
            <a:r>
              <a:rPr lang="en-US" sz="2000" b="0" dirty="0"/>
              <a:t>The Network Remote ID capability must be tolerant to FAA system outages.</a:t>
            </a:r>
          </a:p>
          <a:p>
            <a:endParaRPr lang="en-US" sz="2000" b="0" dirty="0"/>
          </a:p>
          <a:p>
            <a:r>
              <a:rPr lang="en-US" sz="2000" b="0" dirty="0"/>
              <a:t>The Network Remote ID capability must protect against false UAS reports.</a:t>
            </a:r>
          </a:p>
          <a:p>
            <a:endParaRPr lang="en-US" sz="2000" b="0" dirty="0"/>
          </a:p>
        </p:txBody>
      </p:sp>
      <p:sp>
        <p:nvSpPr>
          <p:cNvPr id="5" name="Slide Number Placeholder 4">
            <a:extLst>
              <a:ext uri="{FF2B5EF4-FFF2-40B4-BE49-F238E27FC236}">
                <a16:creationId xmlns:a16="http://schemas.microsoft.com/office/drawing/2014/main" id="{3B17F144-D8AB-4C40-B486-41C8924EAED2}"/>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51</a:t>
            </a:fld>
            <a:endParaRPr lang="en-US" dirty="0">
              <a:solidFill>
                <a:srgbClr val="FFFFFF">
                  <a:lumMod val="65000"/>
                </a:srgbClr>
              </a:solidFill>
            </a:endParaRPr>
          </a:p>
        </p:txBody>
      </p:sp>
      <p:sp>
        <p:nvSpPr>
          <p:cNvPr id="7" name="Date Placeholder 2">
            <a:extLst>
              <a:ext uri="{FF2B5EF4-FFF2-40B4-BE49-F238E27FC236}">
                <a16:creationId xmlns:a16="http://schemas.microsoft.com/office/drawing/2014/main" id="{3D84051A-90B2-41B9-9138-543AAA43129C}"/>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8" name="Footer Placeholder 4">
            <a:extLst>
              <a:ext uri="{FF2B5EF4-FFF2-40B4-BE49-F238E27FC236}">
                <a16:creationId xmlns:a16="http://schemas.microsoft.com/office/drawing/2014/main" id="{B2F10018-EA14-4485-BB45-1F696675C82F}"/>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2060538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294E-A4C0-429D-A877-89CE2B40338D}"/>
              </a:ext>
            </a:extLst>
          </p:cNvPr>
          <p:cNvSpPr>
            <a:spLocks noGrp="1"/>
          </p:cNvSpPr>
          <p:nvPr>
            <p:ph type="title"/>
          </p:nvPr>
        </p:nvSpPr>
        <p:spPr/>
        <p:txBody>
          <a:bodyPr/>
          <a:lstStyle/>
          <a:p>
            <a:r>
              <a:rPr lang="en-US" dirty="0"/>
              <a:t>Reliability: USS Rules</a:t>
            </a:r>
          </a:p>
        </p:txBody>
      </p:sp>
      <p:sp>
        <p:nvSpPr>
          <p:cNvPr id="3" name="Content Placeholder 2">
            <a:extLst>
              <a:ext uri="{FF2B5EF4-FFF2-40B4-BE49-F238E27FC236}">
                <a16:creationId xmlns:a16="http://schemas.microsoft.com/office/drawing/2014/main" id="{B319203A-0722-4D38-984F-938C7EF630BC}"/>
              </a:ext>
            </a:extLst>
          </p:cNvPr>
          <p:cNvSpPr>
            <a:spLocks noGrp="1"/>
          </p:cNvSpPr>
          <p:nvPr>
            <p:ph idx="1"/>
          </p:nvPr>
        </p:nvSpPr>
        <p:spPr/>
        <p:txBody>
          <a:bodyPr/>
          <a:lstStyle/>
          <a:p>
            <a:r>
              <a:rPr lang="en-US" sz="2400" dirty="0"/>
              <a:t>Intermittent Connections</a:t>
            </a:r>
          </a:p>
          <a:p>
            <a:pPr lvl="1"/>
            <a:r>
              <a:rPr lang="en-US" sz="2000" dirty="0" smtClean="0"/>
              <a:t>If </a:t>
            </a:r>
            <a:r>
              <a:rPr lang="en-US" sz="2000" dirty="0"/>
              <a:t>a RID connection is restored with for the same UAS before landing (i.e. RID messages are received according to required performance tolerances), the USS must resume sending RID reports to the FAA</a:t>
            </a:r>
            <a:endParaRPr lang="en-US" sz="2400" dirty="0"/>
          </a:p>
          <a:p>
            <a:r>
              <a:rPr lang="en-US" sz="2400" dirty="0"/>
              <a:t>USS/FAA </a:t>
            </a:r>
            <a:r>
              <a:rPr lang="en-US" sz="2400" dirty="0" smtClean="0"/>
              <a:t>Outages </a:t>
            </a:r>
            <a:r>
              <a:rPr lang="en-US" sz="2400" i="1" dirty="0" smtClean="0"/>
              <a:t>(for discussion)</a:t>
            </a:r>
            <a:endParaRPr lang="en-US" sz="2400" dirty="0"/>
          </a:p>
          <a:p>
            <a:pPr lvl="1"/>
            <a:r>
              <a:rPr lang="en-US" sz="2000" dirty="0"/>
              <a:t>USS </a:t>
            </a:r>
            <a:r>
              <a:rPr lang="en-US" sz="2000" dirty="0" smtClean="0"/>
              <a:t>availability must align with RID </a:t>
            </a:r>
            <a:r>
              <a:rPr lang="en-US" sz="2000" dirty="0"/>
              <a:t>availability &gt; 0.999 </a:t>
            </a:r>
          </a:p>
          <a:p>
            <a:pPr lvl="1"/>
            <a:r>
              <a:rPr lang="en-US" sz="2000" dirty="0"/>
              <a:t>If USS experiences an outage, the USS must provide an automatic failover to another RID USS</a:t>
            </a:r>
          </a:p>
          <a:p>
            <a:pPr lvl="1"/>
            <a:r>
              <a:rPr lang="en-US" sz="2000" dirty="0"/>
              <a:t>If USS does not receive a response from the FAA (i.e. FAA outage), the USS may continue to send RID reports for connected UAS.</a:t>
            </a:r>
          </a:p>
          <a:p>
            <a:endParaRPr lang="en-US" dirty="0"/>
          </a:p>
        </p:txBody>
      </p:sp>
      <p:sp>
        <p:nvSpPr>
          <p:cNvPr id="5" name="Slide Number Placeholder 4">
            <a:extLst>
              <a:ext uri="{FF2B5EF4-FFF2-40B4-BE49-F238E27FC236}">
                <a16:creationId xmlns:a16="http://schemas.microsoft.com/office/drawing/2014/main" id="{9D60DE6D-5FBB-4B4A-AA1C-1CC244CDF4CB}"/>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52</a:t>
            </a:fld>
            <a:endParaRPr lang="en-US" dirty="0">
              <a:solidFill>
                <a:srgbClr val="FFFFFF">
                  <a:lumMod val="65000"/>
                </a:srgbClr>
              </a:solidFill>
            </a:endParaRPr>
          </a:p>
        </p:txBody>
      </p:sp>
      <p:sp>
        <p:nvSpPr>
          <p:cNvPr id="7" name="Date Placeholder 2">
            <a:extLst>
              <a:ext uri="{FF2B5EF4-FFF2-40B4-BE49-F238E27FC236}">
                <a16:creationId xmlns:a16="http://schemas.microsoft.com/office/drawing/2014/main" id="{F18247E8-3F9E-4829-A013-95788FDDF983}"/>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8" name="Footer Placeholder 4">
            <a:extLst>
              <a:ext uri="{FF2B5EF4-FFF2-40B4-BE49-F238E27FC236}">
                <a16:creationId xmlns:a16="http://schemas.microsoft.com/office/drawing/2014/main" id="{D5BB223D-7DA1-4002-8F79-8A996AF85170}"/>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124440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294E-A4C0-429D-A877-89CE2B40338D}"/>
              </a:ext>
            </a:extLst>
          </p:cNvPr>
          <p:cNvSpPr>
            <a:spLocks noGrp="1"/>
          </p:cNvSpPr>
          <p:nvPr>
            <p:ph type="title"/>
          </p:nvPr>
        </p:nvSpPr>
        <p:spPr/>
        <p:txBody>
          <a:bodyPr/>
          <a:lstStyle/>
          <a:p>
            <a:r>
              <a:rPr lang="en-US" dirty="0"/>
              <a:t>Reliability: USS Rules</a:t>
            </a:r>
          </a:p>
        </p:txBody>
      </p:sp>
      <p:sp>
        <p:nvSpPr>
          <p:cNvPr id="3" name="Content Placeholder 2">
            <a:extLst>
              <a:ext uri="{FF2B5EF4-FFF2-40B4-BE49-F238E27FC236}">
                <a16:creationId xmlns:a16="http://schemas.microsoft.com/office/drawing/2014/main" id="{B319203A-0722-4D38-984F-938C7EF630BC}"/>
              </a:ext>
            </a:extLst>
          </p:cNvPr>
          <p:cNvSpPr>
            <a:spLocks noGrp="1"/>
          </p:cNvSpPr>
          <p:nvPr>
            <p:ph idx="1"/>
          </p:nvPr>
        </p:nvSpPr>
        <p:spPr/>
        <p:txBody>
          <a:bodyPr/>
          <a:lstStyle/>
          <a:p>
            <a:r>
              <a:rPr lang="en-US" sz="2400" dirty="0"/>
              <a:t>Anti-spoofing</a:t>
            </a:r>
          </a:p>
          <a:p>
            <a:pPr lvl="1"/>
            <a:r>
              <a:rPr lang="en-US" sz="2000" dirty="0"/>
              <a:t>USS must incorporate a mechanism to detect and mitigated against false targets (i.e. </a:t>
            </a:r>
            <a:r>
              <a:rPr lang="en-US" sz="2000" dirty="0" smtClean="0"/>
              <a:t>some level of UAS / user validation)</a:t>
            </a:r>
            <a:endParaRPr lang="en-US" sz="2000" dirty="0"/>
          </a:p>
          <a:p>
            <a:pPr lvl="1"/>
            <a:r>
              <a:rPr lang="en-US" sz="2000" dirty="0"/>
              <a:t>USS must ensure that no unique UAS serial number is being received by more than one connected </a:t>
            </a:r>
            <a:r>
              <a:rPr lang="en-US" sz="2000" dirty="0" smtClean="0"/>
              <a:t>UAS</a:t>
            </a:r>
          </a:p>
          <a:p>
            <a:pPr lvl="1"/>
            <a:r>
              <a:rPr lang="en-US" sz="2000" dirty="0" smtClean="0"/>
              <a:t>Serial number of a connected drone should not change during a connected session</a:t>
            </a:r>
            <a:endParaRPr lang="en-US" sz="2000" dirty="0"/>
          </a:p>
          <a:p>
            <a:pPr lvl="1"/>
            <a:r>
              <a:rPr lang="en-US" sz="2000" dirty="0"/>
              <a:t>USS must send validated RID messages to the FAA</a:t>
            </a:r>
          </a:p>
          <a:p>
            <a:endParaRPr lang="en-US" dirty="0"/>
          </a:p>
        </p:txBody>
      </p:sp>
      <p:sp>
        <p:nvSpPr>
          <p:cNvPr id="5" name="Slide Number Placeholder 4">
            <a:extLst>
              <a:ext uri="{FF2B5EF4-FFF2-40B4-BE49-F238E27FC236}">
                <a16:creationId xmlns:a16="http://schemas.microsoft.com/office/drawing/2014/main" id="{9D60DE6D-5FBB-4B4A-AA1C-1CC244CDF4CB}"/>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53</a:t>
            </a:fld>
            <a:endParaRPr lang="en-US" dirty="0">
              <a:solidFill>
                <a:srgbClr val="FFFFFF">
                  <a:lumMod val="65000"/>
                </a:srgbClr>
              </a:solidFill>
            </a:endParaRPr>
          </a:p>
        </p:txBody>
      </p:sp>
      <p:sp>
        <p:nvSpPr>
          <p:cNvPr id="7" name="Date Placeholder 2">
            <a:extLst>
              <a:ext uri="{FF2B5EF4-FFF2-40B4-BE49-F238E27FC236}">
                <a16:creationId xmlns:a16="http://schemas.microsoft.com/office/drawing/2014/main" id="{F18247E8-3F9E-4829-A013-95788FDDF983}"/>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8" name="Footer Placeholder 4">
            <a:extLst>
              <a:ext uri="{FF2B5EF4-FFF2-40B4-BE49-F238E27FC236}">
                <a16:creationId xmlns:a16="http://schemas.microsoft.com/office/drawing/2014/main" id="{DC20B630-C28C-409B-9A07-FBD5A36987D4}"/>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9808370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088E43-B712-40B2-8EA0-44491245D7AC}"/>
              </a:ext>
            </a:extLst>
          </p:cNvPr>
          <p:cNvSpPr txBox="1">
            <a:spLocks/>
          </p:cNvSpPr>
          <p:nvPr/>
        </p:nvSpPr>
        <p:spPr>
          <a:xfrm>
            <a:off x="1066800" y="2209800"/>
            <a:ext cx="6896100" cy="1066800"/>
          </a:xfrm>
          <a:prstGeom prst="rect">
            <a:avLst/>
          </a:prstGeom>
        </p:spPr>
        <p:txBody>
          <a:bodyPr/>
          <a:lstStyle>
            <a:lvl1pPr algn="l" rtl="0" fontAlgn="base">
              <a:spcBef>
                <a:spcPct val="0"/>
              </a:spcBef>
              <a:spcAft>
                <a:spcPct val="0"/>
              </a:spcAft>
              <a:defRPr sz="28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gn="ctr" eaLnBrk="1" hangingPunct="1"/>
            <a:r>
              <a:rPr lang="en-US" sz="3200" kern="0" dirty="0"/>
              <a:t>Public RID Information</a:t>
            </a:r>
          </a:p>
        </p:txBody>
      </p:sp>
      <p:sp>
        <p:nvSpPr>
          <p:cNvPr id="4" name="Date Placeholder 2">
            <a:extLst>
              <a:ext uri="{FF2B5EF4-FFF2-40B4-BE49-F238E27FC236}">
                <a16:creationId xmlns:a16="http://schemas.microsoft.com/office/drawing/2014/main" id="{7C0AC175-B3DF-431A-895B-89F064B96EF9}"/>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5" name="Footer Placeholder 4">
            <a:extLst>
              <a:ext uri="{FF2B5EF4-FFF2-40B4-BE49-F238E27FC236}">
                <a16:creationId xmlns:a16="http://schemas.microsoft.com/office/drawing/2014/main" id="{7DEA3D5A-DD46-4F5F-8911-CF341620E04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solidFill>
                  <a:srgbClr val="FFFFFF">
                    <a:lumMod val="65000"/>
                  </a:srgbClr>
                </a:solidFill>
              </a:rPr>
              <a:pPr/>
              <a:t>54</a:t>
            </a:fld>
            <a:endParaRPr lang="en-US" dirty="0">
              <a:solidFill>
                <a:srgbClr val="FFFFFF">
                  <a:lumMod val="65000"/>
                </a:srgbClr>
              </a:solidFill>
            </a:endParaRPr>
          </a:p>
        </p:txBody>
      </p:sp>
    </p:spTree>
    <p:extLst>
      <p:ext uri="{BB962C8B-B14F-4D97-AF65-F5344CB8AC3E}">
        <p14:creationId xmlns:p14="http://schemas.microsoft.com/office/powerpoint/2010/main" val="4128773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92C8-E1A7-47FC-A6C5-3C422844C194}"/>
              </a:ext>
            </a:extLst>
          </p:cNvPr>
          <p:cNvSpPr>
            <a:spLocks noGrp="1"/>
          </p:cNvSpPr>
          <p:nvPr>
            <p:ph type="title"/>
          </p:nvPr>
        </p:nvSpPr>
        <p:spPr/>
        <p:txBody>
          <a:bodyPr/>
          <a:lstStyle/>
          <a:p>
            <a:r>
              <a:rPr lang="en-US" dirty="0"/>
              <a:t>Public RID Information: Scenario Summary</a:t>
            </a:r>
          </a:p>
        </p:txBody>
      </p:sp>
      <p:sp>
        <p:nvSpPr>
          <p:cNvPr id="5" name="Slide Number Placeholder 4">
            <a:extLst>
              <a:ext uri="{FF2B5EF4-FFF2-40B4-BE49-F238E27FC236}">
                <a16:creationId xmlns:a16="http://schemas.microsoft.com/office/drawing/2014/main" id="{4E200AEB-1B87-424B-8D5D-F61CF0DC3CB2}"/>
              </a:ext>
            </a:extLst>
          </p:cNvPr>
          <p:cNvSpPr>
            <a:spLocks noGrp="1"/>
          </p:cNvSpPr>
          <p:nvPr>
            <p:ph type="sldNum" sz="quarter" idx="12"/>
          </p:nvPr>
        </p:nvSpPr>
        <p:spPr/>
        <p:txBody>
          <a:bodyPr/>
          <a:lstStyle/>
          <a:p>
            <a:fld id="{40DEE7EF-22A0-420B-9457-EE30CD5F62FB}" type="slidenum">
              <a:rPr lang="en-US" smtClean="0"/>
              <a:t>55</a:t>
            </a:fld>
            <a:endParaRPr lang="en-US"/>
          </a:p>
        </p:txBody>
      </p:sp>
      <p:sp>
        <p:nvSpPr>
          <p:cNvPr id="9" name="Content Placeholder 2">
            <a:extLst>
              <a:ext uri="{FF2B5EF4-FFF2-40B4-BE49-F238E27FC236}">
                <a16:creationId xmlns:a16="http://schemas.microsoft.com/office/drawing/2014/main" id="{1FB60384-4AF7-453F-8DC0-71886ADB0B65}"/>
              </a:ext>
            </a:extLst>
          </p:cNvPr>
          <p:cNvSpPr>
            <a:spLocks noGrp="1"/>
          </p:cNvSpPr>
          <p:nvPr>
            <p:ph idx="1"/>
          </p:nvPr>
        </p:nvSpPr>
        <p:spPr>
          <a:xfrm>
            <a:off x="533400" y="973138"/>
            <a:ext cx="7886700" cy="3263504"/>
          </a:xfrm>
        </p:spPr>
        <p:txBody>
          <a:bodyPr/>
          <a:lstStyle/>
          <a:p>
            <a:endParaRPr lang="en-US" sz="2000" b="0" dirty="0"/>
          </a:p>
          <a:p>
            <a:r>
              <a:rPr lang="en-US" sz="2000" b="0" dirty="0"/>
              <a:t>Joe sees a UAS flying near his house and would like to learn more information on it</a:t>
            </a:r>
          </a:p>
          <a:p>
            <a:r>
              <a:rPr lang="en-US" sz="2000" b="0" dirty="0"/>
              <a:t>He opens a commercial service on his smartphone and sees general operating information for the UAS, which is updated regularly as the aircraft moves</a:t>
            </a:r>
          </a:p>
          <a:p>
            <a:r>
              <a:rPr lang="en-US" sz="2000" b="0" dirty="0"/>
              <a:t>He also sees information for other UAS in the vicinity through the same service</a:t>
            </a:r>
          </a:p>
        </p:txBody>
      </p:sp>
      <p:sp>
        <p:nvSpPr>
          <p:cNvPr id="6" name="Date Placeholder 2">
            <a:extLst>
              <a:ext uri="{FF2B5EF4-FFF2-40B4-BE49-F238E27FC236}">
                <a16:creationId xmlns:a16="http://schemas.microsoft.com/office/drawing/2014/main" id="{04C0A470-8E30-4EFA-A31E-C70393C6BCED}"/>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AF5B7ADE-DDCB-4320-8249-A75EBFFAB029}"/>
              </a:ext>
            </a:extLst>
          </p:cNvPr>
          <p:cNvSpPr>
            <a:spLocks noGrp="1"/>
          </p:cNvSpPr>
          <p:nvPr>
            <p:ph type="ftr" sz="quarter" idx="11"/>
          </p:nvPr>
        </p:nvSpPr>
        <p:spPr>
          <a:xfrm>
            <a:off x="2196798" y="6248400"/>
            <a:ext cx="3365802"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12936577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83E4-E986-46ED-B3F2-4FEE12A8E2C0}"/>
              </a:ext>
            </a:extLst>
          </p:cNvPr>
          <p:cNvSpPr>
            <a:spLocks noGrp="1"/>
          </p:cNvSpPr>
          <p:nvPr>
            <p:ph type="title"/>
          </p:nvPr>
        </p:nvSpPr>
        <p:spPr/>
        <p:txBody>
          <a:bodyPr/>
          <a:lstStyle/>
          <a:p>
            <a:r>
              <a:rPr lang="en-US" dirty="0"/>
              <a:t>Public RID Information: High-Level Requirements</a:t>
            </a:r>
          </a:p>
        </p:txBody>
      </p:sp>
      <p:sp>
        <p:nvSpPr>
          <p:cNvPr id="3" name="Content Placeholder 2">
            <a:extLst>
              <a:ext uri="{FF2B5EF4-FFF2-40B4-BE49-F238E27FC236}">
                <a16:creationId xmlns:a16="http://schemas.microsoft.com/office/drawing/2014/main" id="{28D71162-A7DE-477D-BB54-50D3648E08DE}"/>
              </a:ext>
            </a:extLst>
          </p:cNvPr>
          <p:cNvSpPr>
            <a:spLocks noGrp="1"/>
          </p:cNvSpPr>
          <p:nvPr>
            <p:ph idx="1"/>
          </p:nvPr>
        </p:nvSpPr>
        <p:spPr/>
        <p:txBody>
          <a:bodyPr/>
          <a:lstStyle/>
          <a:p>
            <a:r>
              <a:rPr lang="en-US" sz="2000" b="0" dirty="0"/>
              <a:t>The public needs a mechanism for obtaining RID messages for situational awareness of drone activity.</a:t>
            </a:r>
          </a:p>
        </p:txBody>
      </p:sp>
      <p:sp>
        <p:nvSpPr>
          <p:cNvPr id="5" name="Slide Number Placeholder 4">
            <a:extLst>
              <a:ext uri="{FF2B5EF4-FFF2-40B4-BE49-F238E27FC236}">
                <a16:creationId xmlns:a16="http://schemas.microsoft.com/office/drawing/2014/main" id="{3B17F144-D8AB-4C40-B486-41C8924EAED2}"/>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56</a:t>
            </a:fld>
            <a:endParaRPr lang="en-US" dirty="0">
              <a:solidFill>
                <a:srgbClr val="FFFFFF">
                  <a:lumMod val="65000"/>
                </a:srgbClr>
              </a:solidFill>
            </a:endParaRPr>
          </a:p>
        </p:txBody>
      </p:sp>
      <p:sp>
        <p:nvSpPr>
          <p:cNvPr id="6" name="Date Placeholder 2">
            <a:extLst>
              <a:ext uri="{FF2B5EF4-FFF2-40B4-BE49-F238E27FC236}">
                <a16:creationId xmlns:a16="http://schemas.microsoft.com/office/drawing/2014/main" id="{8CDEAC67-6ED3-4FD7-858F-40D2652ECA90}"/>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7" name="Footer Placeholder 4">
            <a:extLst>
              <a:ext uri="{FF2B5EF4-FFF2-40B4-BE49-F238E27FC236}">
                <a16:creationId xmlns:a16="http://schemas.microsoft.com/office/drawing/2014/main" id="{DA318B66-8E9F-4668-970F-E2FA46FE6E85}"/>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37190406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4C6C0-70B8-49DF-9E1D-1680A4BDDEA2}"/>
              </a:ext>
            </a:extLst>
          </p:cNvPr>
          <p:cNvSpPr>
            <a:spLocks noGrp="1"/>
          </p:cNvSpPr>
          <p:nvPr>
            <p:ph type="title"/>
          </p:nvPr>
        </p:nvSpPr>
        <p:spPr/>
        <p:txBody>
          <a:bodyPr/>
          <a:lstStyle/>
          <a:p>
            <a:r>
              <a:rPr lang="en-US" dirty="0"/>
              <a:t>Public RID Information: USS Rules</a:t>
            </a:r>
          </a:p>
        </p:txBody>
      </p:sp>
      <p:sp>
        <p:nvSpPr>
          <p:cNvPr id="3" name="Content Placeholder 2">
            <a:extLst>
              <a:ext uri="{FF2B5EF4-FFF2-40B4-BE49-F238E27FC236}">
                <a16:creationId xmlns:a16="http://schemas.microsoft.com/office/drawing/2014/main" id="{B7529CF3-60DA-43E7-8852-65FFA0F19823}"/>
              </a:ext>
            </a:extLst>
          </p:cNvPr>
          <p:cNvSpPr>
            <a:spLocks noGrp="1"/>
          </p:cNvSpPr>
          <p:nvPr>
            <p:ph idx="1"/>
          </p:nvPr>
        </p:nvSpPr>
        <p:spPr/>
        <p:txBody>
          <a:bodyPr/>
          <a:lstStyle/>
          <a:p>
            <a:r>
              <a:rPr lang="en-US" sz="2000" b="0" dirty="0"/>
              <a:t>USSs must make RID information available to the public for situational awareness and commercial services</a:t>
            </a:r>
          </a:p>
          <a:p>
            <a:endParaRPr lang="en-US" sz="2400" dirty="0"/>
          </a:p>
        </p:txBody>
      </p:sp>
      <p:sp>
        <p:nvSpPr>
          <p:cNvPr id="5" name="Slide Number Placeholder 4">
            <a:extLst>
              <a:ext uri="{FF2B5EF4-FFF2-40B4-BE49-F238E27FC236}">
                <a16:creationId xmlns:a16="http://schemas.microsoft.com/office/drawing/2014/main" id="{520EC068-8C05-464E-9482-BBF7D17111F0}"/>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57</a:t>
            </a:fld>
            <a:endParaRPr lang="en-US" dirty="0">
              <a:solidFill>
                <a:srgbClr val="FFFFFF">
                  <a:lumMod val="65000"/>
                </a:srgbClr>
              </a:solidFill>
            </a:endParaRPr>
          </a:p>
        </p:txBody>
      </p:sp>
      <p:sp>
        <p:nvSpPr>
          <p:cNvPr id="7" name="Date Placeholder 2">
            <a:extLst>
              <a:ext uri="{FF2B5EF4-FFF2-40B4-BE49-F238E27FC236}">
                <a16:creationId xmlns:a16="http://schemas.microsoft.com/office/drawing/2014/main" id="{A945C36D-9C0A-486B-ADE7-7D139C96F8FD}"/>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8" name="Footer Placeholder 4">
            <a:extLst>
              <a:ext uri="{FF2B5EF4-FFF2-40B4-BE49-F238E27FC236}">
                <a16:creationId xmlns:a16="http://schemas.microsoft.com/office/drawing/2014/main" id="{1DE1FC9B-E5B1-464D-AD57-AA43E59C33C2}"/>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8671917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301B2-6507-400D-BCA8-F2BD2722096D}"/>
              </a:ext>
            </a:extLst>
          </p:cNvPr>
          <p:cNvSpPr>
            <a:spLocks noGrp="1"/>
          </p:cNvSpPr>
          <p:nvPr>
            <p:ph type="title"/>
          </p:nvPr>
        </p:nvSpPr>
        <p:spPr/>
        <p:txBody>
          <a:bodyPr/>
          <a:lstStyle/>
          <a:p>
            <a:r>
              <a:rPr lang="en-US" dirty="0"/>
              <a:t>Public RID Information: Data Model</a:t>
            </a:r>
          </a:p>
        </p:txBody>
      </p:sp>
      <p:sp>
        <p:nvSpPr>
          <p:cNvPr id="5" name="Slide Number Placeholder 4">
            <a:extLst>
              <a:ext uri="{FF2B5EF4-FFF2-40B4-BE49-F238E27FC236}">
                <a16:creationId xmlns:a16="http://schemas.microsoft.com/office/drawing/2014/main" id="{18E93B2C-68B6-4649-81E7-F2920065633B}"/>
              </a:ext>
            </a:extLst>
          </p:cNvPr>
          <p:cNvSpPr>
            <a:spLocks noGrp="1"/>
          </p:cNvSpPr>
          <p:nvPr>
            <p:ph type="sldNum" sz="quarter" idx="12"/>
          </p:nvPr>
        </p:nvSpPr>
        <p:spPr/>
        <p:txBody>
          <a:bodyPr/>
          <a:lstStyle/>
          <a:p>
            <a:fld id="{40DEE7EF-22A0-420B-9457-EE30CD5F62FB}" type="slidenum">
              <a:rPr lang="en-US" smtClean="0"/>
              <a:t>58</a:t>
            </a:fld>
            <a:endParaRPr lang="en-US"/>
          </a:p>
        </p:txBody>
      </p:sp>
      <p:sp>
        <p:nvSpPr>
          <p:cNvPr id="6" name="Date Placeholder 2">
            <a:extLst>
              <a:ext uri="{FF2B5EF4-FFF2-40B4-BE49-F238E27FC236}">
                <a16:creationId xmlns:a16="http://schemas.microsoft.com/office/drawing/2014/main" id="{8F592BB9-E7CD-4D4A-9408-CA58F8A54D58}"/>
              </a:ext>
            </a:extLst>
          </p:cNvPr>
          <p:cNvSpPr txBox="1">
            <a:spLocks noGrp="1"/>
          </p:cNvSpPr>
          <p:nvPr>
            <p:ph type="dt" sz="half" idx="10"/>
          </p:nvPr>
        </p:nvSpPr>
        <p:spPr bwMode="auto">
          <a:xfrm>
            <a:off x="482600" y="6248400"/>
            <a:ext cx="19558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buFontTx/>
              <a:buNone/>
              <a:defRPr sz="1400" kern="1200">
                <a:solidFill>
                  <a:schemeClr val="bg1">
                    <a:lumMod val="75000"/>
                  </a:schemeClr>
                </a:solidFill>
                <a:latin typeface="Times New Roman" pitchFamily="18" charset="0"/>
                <a:ea typeface="+mn-ea"/>
                <a:cs typeface="Arial" charset="0"/>
              </a:defRPr>
            </a:lvl1pPr>
            <a:lvl2pPr marL="457200" algn="l"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r>
              <a:rPr lang="en-US" smtClean="0">
                <a:solidFill>
                  <a:srgbClr val="FFFFFF">
                    <a:lumMod val="75000"/>
                  </a:srgbClr>
                </a:solidFill>
              </a:rPr>
              <a:t>February 26-27, 2020</a:t>
            </a:r>
            <a:endParaRPr lang="en-US" dirty="0">
              <a:solidFill>
                <a:srgbClr val="FFFFFF">
                  <a:lumMod val="75000"/>
                </a:srgbClr>
              </a:solidFill>
            </a:endParaRPr>
          </a:p>
        </p:txBody>
      </p:sp>
      <p:graphicFrame>
        <p:nvGraphicFramePr>
          <p:cNvPr id="10" name="Table 10">
            <a:extLst>
              <a:ext uri="{FF2B5EF4-FFF2-40B4-BE49-F238E27FC236}">
                <a16:creationId xmlns:a16="http://schemas.microsoft.com/office/drawing/2014/main" id="{3436E189-43BB-4FC0-BE88-5BE832F25F27}"/>
              </a:ext>
            </a:extLst>
          </p:cNvPr>
          <p:cNvGraphicFramePr>
            <a:graphicFrameLocks noGrp="1"/>
          </p:cNvGraphicFramePr>
          <p:nvPr>
            <p:extLst>
              <p:ext uri="{D42A27DB-BD31-4B8C-83A1-F6EECF244321}">
                <p14:modId xmlns:p14="http://schemas.microsoft.com/office/powerpoint/2010/main" val="3711148096"/>
              </p:ext>
            </p:extLst>
          </p:nvPr>
        </p:nvGraphicFramePr>
        <p:xfrm>
          <a:off x="482600" y="1920240"/>
          <a:ext cx="8058904" cy="2641600"/>
        </p:xfrm>
        <a:graphic>
          <a:graphicData uri="http://schemas.openxmlformats.org/drawingml/2006/table">
            <a:tbl>
              <a:tblPr firstRow="1" bandRow="1">
                <a:tableStyleId>{93296810-A885-4BE3-A3E7-6D5BEEA58F35}</a:tableStyleId>
              </a:tblPr>
              <a:tblGrid>
                <a:gridCol w="2336800">
                  <a:extLst>
                    <a:ext uri="{9D8B030D-6E8A-4147-A177-3AD203B41FA5}">
                      <a16:colId xmlns:a16="http://schemas.microsoft.com/office/drawing/2014/main" val="603515353"/>
                    </a:ext>
                  </a:extLst>
                </a:gridCol>
                <a:gridCol w="5722104">
                  <a:extLst>
                    <a:ext uri="{9D8B030D-6E8A-4147-A177-3AD203B41FA5}">
                      <a16:colId xmlns:a16="http://schemas.microsoft.com/office/drawing/2014/main" val="1742969701"/>
                    </a:ext>
                  </a:extLst>
                </a:gridCol>
              </a:tblGrid>
              <a:tr h="370840">
                <a:tc>
                  <a:txBody>
                    <a:bodyPr/>
                    <a:lstStyle/>
                    <a:p>
                      <a:r>
                        <a:rPr lang="en-US" dirty="0"/>
                        <a:t>Data Item</a:t>
                      </a:r>
                    </a:p>
                  </a:txBody>
                  <a:tcPr/>
                </a:tc>
                <a:tc>
                  <a:txBody>
                    <a:bodyPr/>
                    <a:lstStyle/>
                    <a:p>
                      <a:r>
                        <a:rPr lang="en-US" dirty="0"/>
                        <a:t>Description</a:t>
                      </a:r>
                    </a:p>
                  </a:txBody>
                  <a:tcPr/>
                </a:tc>
                <a:extLst>
                  <a:ext uri="{0D108BD9-81ED-4DB2-BD59-A6C34878D82A}">
                    <a16:rowId xmlns:a16="http://schemas.microsoft.com/office/drawing/2014/main" val="1394791275"/>
                  </a:ext>
                </a:extLst>
              </a:tr>
              <a:tr h="370840">
                <a:tc>
                  <a:txBody>
                    <a:bodyPr/>
                    <a:lstStyle/>
                    <a:p>
                      <a:r>
                        <a:rPr lang="en-US" sz="1600" dirty="0"/>
                        <a:t>Serial Number</a:t>
                      </a:r>
                    </a:p>
                  </a:txBody>
                  <a:tcPr/>
                </a:tc>
                <a:tc>
                  <a:txBody>
                    <a:bodyPr/>
                    <a:lstStyle/>
                    <a:p>
                      <a:r>
                        <a:rPr lang="en-US" sz="1600" dirty="0"/>
                        <a:t>Unique Identifier for the UAS</a:t>
                      </a:r>
                    </a:p>
                  </a:txBody>
                  <a:tcPr/>
                </a:tc>
                <a:extLst>
                  <a:ext uri="{0D108BD9-81ED-4DB2-BD59-A6C34878D82A}">
                    <a16:rowId xmlns:a16="http://schemas.microsoft.com/office/drawing/2014/main" val="554816687"/>
                  </a:ext>
                </a:extLst>
              </a:tr>
              <a:tr h="370840">
                <a:tc>
                  <a:txBody>
                    <a:bodyPr/>
                    <a:lstStyle/>
                    <a:p>
                      <a:r>
                        <a:rPr lang="en-US" sz="1600" dirty="0"/>
                        <a:t>Control Station Location</a:t>
                      </a:r>
                    </a:p>
                  </a:txBody>
                  <a:tcPr/>
                </a:tc>
                <a:tc>
                  <a:txBody>
                    <a:bodyPr/>
                    <a:lstStyle/>
                    <a:p>
                      <a:r>
                        <a:rPr lang="en-US" sz="1600" dirty="0"/>
                        <a:t>Latitude, Longitude, Barometric Altitude</a:t>
                      </a:r>
                    </a:p>
                  </a:txBody>
                  <a:tcPr/>
                </a:tc>
                <a:extLst>
                  <a:ext uri="{0D108BD9-81ED-4DB2-BD59-A6C34878D82A}">
                    <a16:rowId xmlns:a16="http://schemas.microsoft.com/office/drawing/2014/main" val="334435484"/>
                  </a:ext>
                </a:extLst>
              </a:tr>
              <a:tr h="370840">
                <a:tc>
                  <a:txBody>
                    <a:bodyPr/>
                    <a:lstStyle/>
                    <a:p>
                      <a:r>
                        <a:rPr lang="en-US" sz="1600" dirty="0"/>
                        <a:t>Aircraft Location </a:t>
                      </a:r>
                      <a:br>
                        <a:rPr lang="en-US" sz="1600" dirty="0"/>
                      </a:br>
                      <a:r>
                        <a:rPr lang="en-US" sz="1600" dirty="0"/>
                        <a:t>(if available)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Latitude, Longitude, Barometric Altitude</a:t>
                      </a:r>
                    </a:p>
                  </a:txBody>
                  <a:tcPr/>
                </a:tc>
                <a:extLst>
                  <a:ext uri="{0D108BD9-81ED-4DB2-BD59-A6C34878D82A}">
                    <a16:rowId xmlns:a16="http://schemas.microsoft.com/office/drawing/2014/main" val="1558882462"/>
                  </a:ext>
                </a:extLst>
              </a:tr>
              <a:tr h="370840">
                <a:tc>
                  <a:txBody>
                    <a:bodyPr/>
                    <a:lstStyle/>
                    <a:p>
                      <a:r>
                        <a:rPr lang="en-US" sz="1600" dirty="0"/>
                        <a:t>Date/Timestamp</a:t>
                      </a:r>
                    </a:p>
                  </a:txBody>
                  <a:tcPr/>
                </a:tc>
                <a:tc>
                  <a:txBody>
                    <a:bodyPr/>
                    <a:lstStyle/>
                    <a:p>
                      <a:r>
                        <a:rPr lang="en-US" sz="1600" dirty="0"/>
                        <a:t>UTC, corresponding to location data</a:t>
                      </a:r>
                    </a:p>
                  </a:txBody>
                  <a:tcPr/>
                </a:tc>
                <a:extLst>
                  <a:ext uri="{0D108BD9-81ED-4DB2-BD59-A6C34878D82A}">
                    <a16:rowId xmlns:a16="http://schemas.microsoft.com/office/drawing/2014/main" val="1658746501"/>
                  </a:ext>
                </a:extLst>
              </a:tr>
              <a:tr h="370840">
                <a:tc>
                  <a:txBody>
                    <a:bodyPr/>
                    <a:lstStyle/>
                    <a:p>
                      <a:r>
                        <a:rPr lang="en-US" sz="1600" dirty="0"/>
                        <a:t>Emergency Status</a:t>
                      </a:r>
                    </a:p>
                  </a:txBody>
                  <a:tcPr/>
                </a:tc>
                <a:tc>
                  <a:txBody>
                    <a:bodyPr/>
                    <a:lstStyle/>
                    <a:p>
                      <a:r>
                        <a:rPr lang="en-US" sz="1600" dirty="0"/>
                        <a:t>Identifies special flight situations</a:t>
                      </a:r>
                    </a:p>
                  </a:txBody>
                  <a:tcPr/>
                </a:tc>
                <a:extLst>
                  <a:ext uri="{0D108BD9-81ED-4DB2-BD59-A6C34878D82A}">
                    <a16:rowId xmlns:a16="http://schemas.microsoft.com/office/drawing/2014/main" val="1833578610"/>
                  </a:ext>
                </a:extLst>
              </a:tr>
            </a:tbl>
          </a:graphicData>
        </a:graphic>
      </p:graphicFrame>
      <p:sp>
        <p:nvSpPr>
          <p:cNvPr id="3" name="TextBox 2">
            <a:extLst>
              <a:ext uri="{FF2B5EF4-FFF2-40B4-BE49-F238E27FC236}">
                <a16:creationId xmlns:a16="http://schemas.microsoft.com/office/drawing/2014/main" id="{EE2519B7-58C0-49D6-A55F-4AD4B9ED8505}"/>
              </a:ext>
            </a:extLst>
          </p:cNvPr>
          <p:cNvSpPr txBox="1"/>
          <p:nvPr/>
        </p:nvSpPr>
        <p:spPr bwMode="auto">
          <a:xfrm>
            <a:off x="447876" y="1272700"/>
            <a:ext cx="51237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600" b="1" i="1" dirty="0"/>
              <a:t>Note: FAA is not involved in sending or receiving this data.</a:t>
            </a:r>
            <a:endParaRPr lang="en-US" sz="1200" b="1" i="1" dirty="0"/>
          </a:p>
        </p:txBody>
      </p:sp>
      <p:sp>
        <p:nvSpPr>
          <p:cNvPr id="8" name="Footer Placeholder 4">
            <a:extLst>
              <a:ext uri="{FF2B5EF4-FFF2-40B4-BE49-F238E27FC236}">
                <a16:creationId xmlns:a16="http://schemas.microsoft.com/office/drawing/2014/main" id="{B4D37BD6-8E99-407E-AF24-E0C8EF3B5DF6}"/>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28983169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solidFill>
                  <a:srgbClr val="FFFFFF">
                    <a:lumMod val="65000"/>
                  </a:srgbClr>
                </a:solidFill>
              </a:rPr>
              <a:pPr/>
              <a:t>59</a:t>
            </a:fld>
            <a:endParaRPr lang="en-US" dirty="0">
              <a:solidFill>
                <a:srgbClr val="FFFFFF">
                  <a:lumMod val="65000"/>
                </a:srgbClr>
              </a:solidFill>
            </a:endParaRPr>
          </a:p>
        </p:txBody>
      </p:sp>
      <p:sp>
        <p:nvSpPr>
          <p:cNvPr id="2" name="Title 1"/>
          <p:cNvSpPr>
            <a:spLocks noGrp="1"/>
          </p:cNvSpPr>
          <p:nvPr>
            <p:ph type="title" idx="4294967295"/>
          </p:nvPr>
        </p:nvSpPr>
        <p:spPr>
          <a:xfrm>
            <a:off x="335756" y="2514600"/>
            <a:ext cx="8472488" cy="609600"/>
          </a:xfrm>
        </p:spPr>
        <p:txBody>
          <a:bodyPr/>
          <a:lstStyle/>
          <a:p>
            <a:pPr algn="ctr"/>
            <a:r>
              <a:rPr lang="en-US" sz="3200" dirty="0"/>
              <a:t>Other RID USS Performance Rules</a:t>
            </a:r>
          </a:p>
        </p:txBody>
      </p:sp>
      <p:sp>
        <p:nvSpPr>
          <p:cNvPr id="5" name="Footer Placeholder 4">
            <a:extLst>
              <a:ext uri="{FF2B5EF4-FFF2-40B4-BE49-F238E27FC236}">
                <a16:creationId xmlns:a16="http://schemas.microsoft.com/office/drawing/2014/main" id="{BB20E575-0CB4-4B2C-8B4F-2A90BA858863}"/>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6" name="Date Placeholder 2">
            <a:extLst>
              <a:ext uri="{FF2B5EF4-FFF2-40B4-BE49-F238E27FC236}">
                <a16:creationId xmlns:a16="http://schemas.microsoft.com/office/drawing/2014/main" id="{5F1D8A15-18AF-4707-9A05-E3CA93BE2DE1}"/>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Tree>
    <p:extLst>
      <p:ext uri="{BB962C8B-B14F-4D97-AF65-F5344CB8AC3E}">
        <p14:creationId xmlns:p14="http://schemas.microsoft.com/office/powerpoint/2010/main" val="31986354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294E-A4C0-429D-A877-89CE2B40338D}"/>
              </a:ext>
            </a:extLst>
          </p:cNvPr>
          <p:cNvSpPr>
            <a:spLocks noGrp="1"/>
          </p:cNvSpPr>
          <p:nvPr>
            <p:ph type="title"/>
          </p:nvPr>
        </p:nvSpPr>
        <p:spPr/>
        <p:txBody>
          <a:bodyPr/>
          <a:lstStyle/>
          <a:p>
            <a:r>
              <a:rPr lang="en-US" dirty="0"/>
              <a:t>Other – Access/Accounts &amp; Data Sources</a:t>
            </a:r>
          </a:p>
        </p:txBody>
      </p:sp>
      <p:sp>
        <p:nvSpPr>
          <p:cNvPr id="3" name="Content Placeholder 2">
            <a:extLst>
              <a:ext uri="{FF2B5EF4-FFF2-40B4-BE49-F238E27FC236}">
                <a16:creationId xmlns:a16="http://schemas.microsoft.com/office/drawing/2014/main" id="{B319203A-0722-4D38-984F-938C7EF630BC}"/>
              </a:ext>
            </a:extLst>
          </p:cNvPr>
          <p:cNvSpPr>
            <a:spLocks noGrp="1"/>
          </p:cNvSpPr>
          <p:nvPr>
            <p:ph idx="1"/>
          </p:nvPr>
        </p:nvSpPr>
        <p:spPr/>
        <p:txBody>
          <a:bodyPr/>
          <a:lstStyle/>
          <a:p>
            <a:r>
              <a:rPr lang="en-US" sz="2400" dirty="0"/>
              <a:t>Accounts &amp; Identification</a:t>
            </a:r>
          </a:p>
          <a:p>
            <a:pPr lvl="1" indent="-342900"/>
            <a:r>
              <a:rPr lang="en-US" sz="2000" dirty="0"/>
              <a:t>USSs must manage operator accounts using reasonably secure identification methods</a:t>
            </a:r>
          </a:p>
          <a:p>
            <a:pPr lvl="1" indent="-342900"/>
            <a:r>
              <a:rPr lang="en-US" sz="2000" dirty="0"/>
              <a:t>USSs must make a capability statement availability to operators upon account creation and login</a:t>
            </a:r>
          </a:p>
          <a:p>
            <a:pPr lvl="1" indent="-342900"/>
            <a:r>
              <a:rPr lang="en-US" sz="2000" dirty="0"/>
              <a:t>USSs must notify operators that of the FAA privacy statement</a:t>
            </a:r>
          </a:p>
          <a:p>
            <a:endParaRPr lang="en-US" sz="2400" dirty="0"/>
          </a:p>
        </p:txBody>
      </p:sp>
      <p:sp>
        <p:nvSpPr>
          <p:cNvPr id="5" name="Slide Number Placeholder 4">
            <a:extLst>
              <a:ext uri="{FF2B5EF4-FFF2-40B4-BE49-F238E27FC236}">
                <a16:creationId xmlns:a16="http://schemas.microsoft.com/office/drawing/2014/main" id="{9D60DE6D-5FBB-4B4A-AA1C-1CC244CDF4CB}"/>
              </a:ext>
            </a:extLst>
          </p:cNvPr>
          <p:cNvSpPr>
            <a:spLocks noGrp="1"/>
          </p:cNvSpPr>
          <p:nvPr>
            <p:ph type="sldNum" sz="quarter" idx="12"/>
          </p:nvPr>
        </p:nvSpPr>
        <p:spPr/>
        <p:txBody>
          <a:bodyPr/>
          <a:lstStyle/>
          <a:p>
            <a:fld id="{78D3ABA1-EA94-43C0-B992-7CBCC31144F1}" type="slidenum">
              <a:rPr lang="en-US" smtClean="0">
                <a:solidFill>
                  <a:srgbClr val="FFFFFF">
                    <a:lumMod val="65000"/>
                  </a:srgbClr>
                </a:solidFill>
              </a:rPr>
              <a:pPr/>
              <a:t>60</a:t>
            </a:fld>
            <a:endParaRPr lang="en-US" dirty="0">
              <a:solidFill>
                <a:srgbClr val="FFFFFF">
                  <a:lumMod val="65000"/>
                </a:srgbClr>
              </a:solidFill>
            </a:endParaRPr>
          </a:p>
        </p:txBody>
      </p:sp>
      <p:sp>
        <p:nvSpPr>
          <p:cNvPr id="7" name="Date Placeholder 2">
            <a:extLst>
              <a:ext uri="{FF2B5EF4-FFF2-40B4-BE49-F238E27FC236}">
                <a16:creationId xmlns:a16="http://schemas.microsoft.com/office/drawing/2014/main" id="{0D0E94B3-203E-48FD-9BBB-27DEC35D0DEA}"/>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
        <p:nvSpPr>
          <p:cNvPr id="8" name="Footer Placeholder 4">
            <a:extLst>
              <a:ext uri="{FF2B5EF4-FFF2-40B4-BE49-F238E27FC236}">
                <a16:creationId xmlns:a16="http://schemas.microsoft.com/office/drawing/2014/main" id="{C325F147-F7EB-4449-8683-952F6B250154}"/>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Tree>
    <p:extLst>
      <p:ext uri="{BB962C8B-B14F-4D97-AF65-F5344CB8AC3E}">
        <p14:creationId xmlns:p14="http://schemas.microsoft.com/office/powerpoint/2010/main" val="8456595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solidFill>
                  <a:srgbClr val="FFFFFF">
                    <a:lumMod val="65000"/>
                  </a:srgbClr>
                </a:solidFill>
              </a:rPr>
              <a:pPr/>
              <a:t>61</a:t>
            </a:fld>
            <a:endParaRPr lang="en-US" dirty="0">
              <a:solidFill>
                <a:srgbClr val="FFFFFF">
                  <a:lumMod val="65000"/>
                </a:srgbClr>
              </a:solidFill>
            </a:endParaRPr>
          </a:p>
        </p:txBody>
      </p:sp>
      <p:sp>
        <p:nvSpPr>
          <p:cNvPr id="2" name="Title 1"/>
          <p:cNvSpPr>
            <a:spLocks noGrp="1"/>
          </p:cNvSpPr>
          <p:nvPr>
            <p:ph type="title" idx="4294967295"/>
          </p:nvPr>
        </p:nvSpPr>
        <p:spPr>
          <a:xfrm>
            <a:off x="335756" y="2514600"/>
            <a:ext cx="8472488" cy="609600"/>
          </a:xfrm>
        </p:spPr>
        <p:txBody>
          <a:bodyPr/>
          <a:lstStyle/>
          <a:p>
            <a:pPr algn="ctr"/>
            <a:r>
              <a:rPr lang="en-US" sz="3200" dirty="0"/>
              <a:t>Wrap Up</a:t>
            </a:r>
          </a:p>
        </p:txBody>
      </p:sp>
      <p:sp>
        <p:nvSpPr>
          <p:cNvPr id="5" name="Footer Placeholder 4">
            <a:extLst>
              <a:ext uri="{FF2B5EF4-FFF2-40B4-BE49-F238E27FC236}">
                <a16:creationId xmlns:a16="http://schemas.microsoft.com/office/drawing/2014/main" id="{BB20E575-0CB4-4B2C-8B4F-2A90BA858863}"/>
              </a:ext>
            </a:extLst>
          </p:cNvPr>
          <p:cNvSpPr>
            <a:spLocks noGrp="1"/>
          </p:cNvSpPr>
          <p:nvPr>
            <p:ph type="ftr" sz="quarter" idx="11"/>
          </p:nvPr>
        </p:nvSpPr>
        <p:spPr>
          <a:xfrm>
            <a:off x="2196798" y="6248400"/>
            <a:ext cx="2895600" cy="325120"/>
          </a:xfrm>
        </p:spPr>
        <p:txBody>
          <a:bodyPr/>
          <a:lstStyle/>
          <a:p>
            <a:r>
              <a:rPr lang="en-US" smtClean="0">
                <a:solidFill>
                  <a:srgbClr val="FFFFFF">
                    <a:lumMod val="75000"/>
                  </a:srgbClr>
                </a:solidFill>
              </a:rPr>
              <a:t>RID FAA-Industry TIM </a:t>
            </a:r>
            <a:endParaRPr lang="en-US" dirty="0">
              <a:solidFill>
                <a:srgbClr val="FFFFFF">
                  <a:lumMod val="75000"/>
                </a:srgbClr>
              </a:solidFill>
            </a:endParaRPr>
          </a:p>
        </p:txBody>
      </p:sp>
      <p:sp>
        <p:nvSpPr>
          <p:cNvPr id="6" name="Date Placeholder 2">
            <a:extLst>
              <a:ext uri="{FF2B5EF4-FFF2-40B4-BE49-F238E27FC236}">
                <a16:creationId xmlns:a16="http://schemas.microsoft.com/office/drawing/2014/main" id="{5F1D8A15-18AF-4707-9A05-E3CA93BE2DE1}"/>
              </a:ext>
            </a:extLst>
          </p:cNvPr>
          <p:cNvSpPr>
            <a:spLocks noGrp="1"/>
          </p:cNvSpPr>
          <p:nvPr>
            <p:ph type="dt" sz="half" idx="10"/>
          </p:nvPr>
        </p:nvSpPr>
        <p:spPr>
          <a:xfrm>
            <a:off x="483338" y="6248400"/>
            <a:ext cx="1955061" cy="325120"/>
          </a:xfrm>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Tree>
    <p:extLst>
      <p:ext uri="{BB962C8B-B14F-4D97-AF65-F5344CB8AC3E}">
        <p14:creationId xmlns:p14="http://schemas.microsoft.com/office/powerpoint/2010/main" val="20721304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TIM Schedule</a:t>
            </a:r>
            <a:endParaRPr lang="en-US" dirty="0"/>
          </a:p>
        </p:txBody>
      </p:sp>
      <p:sp>
        <p:nvSpPr>
          <p:cNvPr id="5" name="Content Placeholder 4"/>
          <p:cNvSpPr>
            <a:spLocks noGrp="1"/>
          </p:cNvSpPr>
          <p:nvPr>
            <p:ph idx="1"/>
          </p:nvPr>
        </p:nvSpPr>
        <p:spPr>
          <a:xfrm>
            <a:off x="491291" y="1143000"/>
            <a:ext cx="4004509" cy="4391025"/>
          </a:xfrm>
        </p:spPr>
        <p:txBody>
          <a:bodyPr/>
          <a:lstStyle/>
          <a:p>
            <a:r>
              <a:rPr lang="en-US" dirty="0" smtClean="0"/>
              <a:t>March 24-25</a:t>
            </a:r>
          </a:p>
          <a:p>
            <a:r>
              <a:rPr lang="en-US" dirty="0" smtClean="0"/>
              <a:t>April 28-29</a:t>
            </a:r>
          </a:p>
          <a:p>
            <a:r>
              <a:rPr lang="en-US" dirty="0" smtClean="0"/>
              <a:t>May 27-28</a:t>
            </a:r>
          </a:p>
          <a:p>
            <a:r>
              <a:rPr lang="en-US" dirty="0" smtClean="0"/>
              <a:t>June 23-24</a:t>
            </a:r>
          </a:p>
          <a:p>
            <a:r>
              <a:rPr lang="en-US" dirty="0" smtClean="0"/>
              <a:t>July 28-29</a:t>
            </a:r>
          </a:p>
        </p:txBody>
      </p:sp>
      <p:sp>
        <p:nvSpPr>
          <p:cNvPr id="2" name="Footer Placeholder 1"/>
          <p:cNvSpPr>
            <a:spLocks noGrp="1"/>
          </p:cNvSpPr>
          <p:nvPr>
            <p:ph type="ftr" sz="quarter" idx="11"/>
          </p:nvPr>
        </p:nvSpPr>
        <p:spPr/>
        <p:txBody>
          <a:bodyPr/>
          <a:lstStyle/>
          <a:p>
            <a:pPr eaLnBrk="1" hangingPunct="1"/>
            <a:r>
              <a:rPr lang="en-US" smtClean="0">
                <a:solidFill>
                  <a:srgbClr val="FFFFFF">
                    <a:lumMod val="65000"/>
                  </a:srgbClr>
                </a:solidFill>
              </a:rPr>
              <a:t>RID FAA-Industry TIM </a:t>
            </a:r>
            <a:endParaRPr lang="en-US" dirty="0">
              <a:solidFill>
                <a:srgbClr val="FFFFFF">
                  <a:lumMod val="65000"/>
                </a:srgbClr>
              </a:solidFill>
            </a:endParaRPr>
          </a:p>
        </p:txBody>
      </p:sp>
      <p:sp>
        <p:nvSpPr>
          <p:cNvPr id="3" name="Slide Number Placeholder 2"/>
          <p:cNvSpPr>
            <a:spLocks noGrp="1"/>
          </p:cNvSpPr>
          <p:nvPr>
            <p:ph type="sldNum" sz="quarter" idx="12"/>
          </p:nvPr>
        </p:nvSpPr>
        <p:spPr/>
        <p:txBody>
          <a:bodyPr/>
          <a:lstStyle/>
          <a:p>
            <a:fld id="{8579F915-29B1-4ADF-B1F4-B9108899500C}" type="slidenum">
              <a:rPr lang="en-US" smtClean="0">
                <a:solidFill>
                  <a:srgbClr val="FFFFFF">
                    <a:lumMod val="65000"/>
                  </a:srgbClr>
                </a:solidFill>
              </a:rPr>
              <a:pPr/>
              <a:t>62</a:t>
            </a:fld>
            <a:endParaRPr lang="en-US" dirty="0">
              <a:solidFill>
                <a:srgbClr val="FFFFFF">
                  <a:lumMod val="65000"/>
                </a:srgbClr>
              </a:solidFill>
            </a:endParaRPr>
          </a:p>
        </p:txBody>
      </p:sp>
      <p:sp>
        <p:nvSpPr>
          <p:cNvPr id="6" name="Content Placeholder 4"/>
          <p:cNvSpPr txBox="1">
            <a:spLocks/>
          </p:cNvSpPr>
          <p:nvPr/>
        </p:nvSpPr>
        <p:spPr bwMode="auto">
          <a:xfrm>
            <a:off x="4419600" y="1219200"/>
            <a:ext cx="4004509"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eaLnBrk="1" hangingPunct="1"/>
            <a:r>
              <a:rPr lang="en-US" dirty="0"/>
              <a:t>August 25-26</a:t>
            </a:r>
          </a:p>
          <a:p>
            <a:pPr eaLnBrk="1" hangingPunct="1"/>
            <a:r>
              <a:rPr lang="en-US" kern="0" dirty="0" smtClean="0"/>
              <a:t>September 29-30</a:t>
            </a:r>
          </a:p>
          <a:p>
            <a:pPr eaLnBrk="1" hangingPunct="1"/>
            <a:r>
              <a:rPr lang="en-US" kern="0" dirty="0" smtClean="0"/>
              <a:t>October 27-28</a:t>
            </a:r>
          </a:p>
          <a:p>
            <a:pPr eaLnBrk="1" hangingPunct="1"/>
            <a:r>
              <a:rPr lang="en-US" kern="0" dirty="0" smtClean="0"/>
              <a:t>November 23-24</a:t>
            </a:r>
          </a:p>
          <a:p>
            <a:pPr eaLnBrk="1" hangingPunct="1"/>
            <a:r>
              <a:rPr lang="en-US" kern="0" dirty="0" smtClean="0"/>
              <a:t>December 16-17</a:t>
            </a:r>
          </a:p>
        </p:txBody>
      </p:sp>
      <p:sp>
        <p:nvSpPr>
          <p:cNvPr id="7" name="Date Placeholder 6"/>
          <p:cNvSpPr>
            <a:spLocks noGrp="1"/>
          </p:cNvSpPr>
          <p:nvPr>
            <p:ph type="dt" sz="half" idx="10"/>
          </p:nvPr>
        </p:nvSpPr>
        <p:spPr/>
        <p:txBody>
          <a:bodyPr/>
          <a:lstStyle/>
          <a:p>
            <a:r>
              <a:rPr lang="en-US" smtClean="0">
                <a:solidFill>
                  <a:srgbClr val="FFFFFF">
                    <a:lumMod val="75000"/>
                  </a:srgbClr>
                </a:solidFill>
              </a:rPr>
              <a:t>February 26-27, 2020</a:t>
            </a:r>
            <a:endParaRPr lang="en-US" dirty="0">
              <a:solidFill>
                <a:srgbClr val="FFFFFF">
                  <a:lumMod val="75000"/>
                </a:srgbClr>
              </a:solidFill>
            </a:endParaRPr>
          </a:p>
        </p:txBody>
      </p:sp>
    </p:spTree>
    <p:extLst>
      <p:ext uri="{BB962C8B-B14F-4D97-AF65-F5344CB8AC3E}">
        <p14:creationId xmlns:p14="http://schemas.microsoft.com/office/powerpoint/2010/main" val="22034293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ags/tag10.xml><?xml version="1.0" encoding="utf-8"?>
<p:tagLst xmlns:a="http://schemas.openxmlformats.org/drawingml/2006/main" xmlns:r="http://schemas.openxmlformats.org/officeDocument/2006/relationships" xmlns:p="http://schemas.openxmlformats.org/presentationml/2006/main">
  <p:tag name="OTLMARKERSHAPE" val="OTL"/>
</p:tagLst>
</file>

<file path=ppt/tags/tag11.xml><?xml version="1.0" encoding="utf-8"?>
<p:tagLst xmlns:a="http://schemas.openxmlformats.org/drawingml/2006/main" xmlns:r="http://schemas.openxmlformats.org/officeDocument/2006/relationships" xmlns:p="http://schemas.openxmlformats.org/presentationml/2006/main">
  <p:tag name="OTLMARKERSHAPE" val="OTL"/>
</p:tagLst>
</file>

<file path=ppt/tags/tag12.xml><?xml version="1.0" encoding="utf-8"?>
<p:tagLst xmlns:a="http://schemas.openxmlformats.org/drawingml/2006/main" xmlns:r="http://schemas.openxmlformats.org/officeDocument/2006/relationships" xmlns:p="http://schemas.openxmlformats.org/presentationml/2006/main">
  <p:tag name="OTLMARKERSHAPE" val="OTL"/>
</p:tagLst>
</file>

<file path=ppt/tags/tag13.xml><?xml version="1.0" encoding="utf-8"?>
<p:tagLst xmlns:a="http://schemas.openxmlformats.org/drawingml/2006/main" xmlns:r="http://schemas.openxmlformats.org/officeDocument/2006/relationships" xmlns:p="http://schemas.openxmlformats.org/presentationml/2006/main">
  <p:tag name="OTLMARKERSHAPE" val="OTL"/>
</p:tagLst>
</file>

<file path=ppt/tags/tag14.xml><?xml version="1.0" encoding="utf-8"?>
<p:tagLst xmlns:a="http://schemas.openxmlformats.org/drawingml/2006/main" xmlns:r="http://schemas.openxmlformats.org/officeDocument/2006/relationships" xmlns:p="http://schemas.openxmlformats.org/presentationml/2006/main">
  <p:tag name="OTLMARKERSHAPE" val="OTL"/>
</p:tagLst>
</file>

<file path=ppt/tags/tag15.xml><?xml version="1.0" encoding="utf-8"?>
<p:tagLst xmlns:a="http://schemas.openxmlformats.org/drawingml/2006/main" xmlns:r="http://schemas.openxmlformats.org/officeDocument/2006/relationships" xmlns:p="http://schemas.openxmlformats.org/presentationml/2006/main">
  <p:tag name="OTLMARKERSHAPE" val="OTL"/>
</p:tagLst>
</file>

<file path=ppt/tags/tag16.xml><?xml version="1.0" encoding="utf-8"?>
<p:tagLst xmlns:a="http://schemas.openxmlformats.org/drawingml/2006/main" xmlns:r="http://schemas.openxmlformats.org/officeDocument/2006/relationships" xmlns:p="http://schemas.openxmlformats.org/presentationml/2006/main">
  <p:tag name="OTLMARKERSHAPE" val="OTL"/>
</p:tagLst>
</file>

<file path=ppt/tags/tag17.xml><?xml version="1.0" encoding="utf-8"?>
<p:tagLst xmlns:a="http://schemas.openxmlformats.org/drawingml/2006/main" xmlns:r="http://schemas.openxmlformats.org/officeDocument/2006/relationships" xmlns:p="http://schemas.openxmlformats.org/presentationml/2006/main">
  <p:tag name="OTLMARKERSHAPE" val="OTL"/>
</p:tagLst>
</file>

<file path=ppt/tags/tag18.xml><?xml version="1.0" encoding="utf-8"?>
<p:tagLst xmlns:a="http://schemas.openxmlformats.org/drawingml/2006/main" xmlns:r="http://schemas.openxmlformats.org/officeDocument/2006/relationships" xmlns:p="http://schemas.openxmlformats.org/presentationml/2006/main">
  <p:tag name="OTLMARKERSHAPE" val="OTL"/>
</p:tagLst>
</file>

<file path=ppt/tags/tag19.xml><?xml version="1.0" encoding="utf-8"?>
<p:tagLst xmlns:a="http://schemas.openxmlformats.org/drawingml/2006/main" xmlns:r="http://schemas.openxmlformats.org/officeDocument/2006/relationships" xmlns:p="http://schemas.openxmlformats.org/presentationml/2006/main">
  <p:tag name="OTLMARKERSHAPE" val="OTL"/>
</p:tagLst>
</file>

<file path=ppt/tags/tag20.xml><?xml version="1.0" encoding="utf-8"?>
<p:tagLst xmlns:a="http://schemas.openxmlformats.org/drawingml/2006/main" xmlns:r="http://schemas.openxmlformats.org/officeDocument/2006/relationships" xmlns:p="http://schemas.openxmlformats.org/presentationml/2006/main">
  <p:tag name="OTLMARKERSHAPE" val="OTL"/>
</p:tagLst>
</file>

<file path=ppt/tags/tag21.xml><?xml version="1.0" encoding="utf-8"?>
<p:tagLst xmlns:a="http://schemas.openxmlformats.org/drawingml/2006/main" xmlns:r="http://schemas.openxmlformats.org/officeDocument/2006/relationships" xmlns:p="http://schemas.openxmlformats.org/presentationml/2006/main">
  <p:tag name="OTLMARKERSHAPE" val="OTL"/>
</p:tagLst>
</file>

<file path=ppt/tags/tag22.xml><?xml version="1.0" encoding="utf-8"?>
<p:tagLst xmlns:a="http://schemas.openxmlformats.org/drawingml/2006/main" xmlns:r="http://schemas.openxmlformats.org/officeDocument/2006/relationships" xmlns:p="http://schemas.openxmlformats.org/presentationml/2006/main">
  <p:tag name="OTLMARKERSHAPE" val="OTL"/>
</p:tagLst>
</file>

<file path=ppt/tags/tag23.xml><?xml version="1.0" encoding="utf-8"?>
<p:tagLst xmlns:a="http://schemas.openxmlformats.org/drawingml/2006/main" xmlns:r="http://schemas.openxmlformats.org/officeDocument/2006/relationships" xmlns:p="http://schemas.openxmlformats.org/presentationml/2006/main">
  <p:tag name="OTLMARKERSHAPE" val="OTL"/>
</p:tagLst>
</file>

<file path=ppt/tags/tag24.xml><?xml version="1.0" encoding="utf-8"?>
<p:tagLst xmlns:a="http://schemas.openxmlformats.org/drawingml/2006/main" xmlns:r="http://schemas.openxmlformats.org/officeDocument/2006/relationships" xmlns:p="http://schemas.openxmlformats.org/presentationml/2006/main">
  <p:tag name="OTLMARKERSHAPE" val="OTL"/>
</p:tagLst>
</file>

<file path=ppt/tags/tag25.xml><?xml version="1.0" encoding="utf-8"?>
<p:tagLst xmlns:a="http://schemas.openxmlformats.org/drawingml/2006/main" xmlns:r="http://schemas.openxmlformats.org/officeDocument/2006/relationships" xmlns:p="http://schemas.openxmlformats.org/presentationml/2006/main">
  <p:tag name="OTLMARKERSHAPE" val="OTL"/>
</p:tagLst>
</file>

<file path=ppt/tags/tag26.xml><?xml version="1.0" encoding="utf-8"?>
<p:tagLst xmlns:a="http://schemas.openxmlformats.org/drawingml/2006/main" xmlns:r="http://schemas.openxmlformats.org/officeDocument/2006/relationships" xmlns:p="http://schemas.openxmlformats.org/presentationml/2006/main">
  <p:tag name="OTLMARKERSHAPE" val="OTL"/>
</p:tagLst>
</file>

<file path=ppt/tags/tag27.xml><?xml version="1.0" encoding="utf-8"?>
<p:tagLst xmlns:a="http://schemas.openxmlformats.org/drawingml/2006/main" xmlns:r="http://schemas.openxmlformats.org/officeDocument/2006/relationships" xmlns:p="http://schemas.openxmlformats.org/presentationml/2006/main">
  <p:tag name="OTLMARKERSHAPE" val="OTL"/>
</p:tagLst>
</file>

<file path=ppt/tags/tag28.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uas exec steering group dec 20</Template>
  <TotalTime>28539</TotalTime>
  <Words>3761</Words>
  <Application>Microsoft Office PowerPoint</Application>
  <PresentationFormat>On-screen Show (4:3)</PresentationFormat>
  <Paragraphs>743</Paragraphs>
  <Slides>62</Slides>
  <Notes>61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Arial</vt:lpstr>
      <vt:lpstr>Calibri</vt:lpstr>
      <vt:lpstr>Times New Roman</vt:lpstr>
      <vt:lpstr>2_Custom Design</vt:lpstr>
      <vt:lpstr>Remote ID Cohort</vt:lpstr>
      <vt:lpstr>Remote ID TIM Agenda – Day 1</vt:lpstr>
      <vt:lpstr>Remote ID TIM Agenda – Day 2</vt:lpstr>
      <vt:lpstr>PowerPoint Presentation</vt:lpstr>
      <vt:lpstr>Intro and Welcome</vt:lpstr>
      <vt:lpstr>Cohort Members – Please Introduce Yourselves!</vt:lpstr>
      <vt:lpstr>PowerPoint Presentation</vt:lpstr>
      <vt:lpstr>Remote ID Intermediaries (ConUse)</vt:lpstr>
      <vt:lpstr>Scenarios (Section 6)</vt:lpstr>
      <vt:lpstr>RID Networking (5.4)</vt:lpstr>
      <vt:lpstr>Data Exchanges (5.7): USS-FAA</vt:lpstr>
      <vt:lpstr>Data Exchanges (5.7): USS-USS</vt:lpstr>
      <vt:lpstr>Key Take-Aways from ConUse</vt:lpstr>
      <vt:lpstr>PowerPoint Presentation</vt:lpstr>
      <vt:lpstr>RIDEx 2020 Objectives &amp; Outcomes</vt:lpstr>
      <vt:lpstr>Overall RIDEx 2020 Schedule</vt:lpstr>
      <vt:lpstr>RIDEx 2020 Scope</vt:lpstr>
      <vt:lpstr>Operational Context</vt:lpstr>
      <vt:lpstr>RIDEx Architecture Foundational Pillars</vt:lpstr>
      <vt:lpstr>RIDEx Architecture Application Pillars</vt:lpstr>
      <vt:lpstr>PowerPoint Presentation</vt:lpstr>
      <vt:lpstr>Elements of RIDEx Data Model</vt:lpstr>
      <vt:lpstr>Application of Scenario to RIDEx</vt:lpstr>
      <vt:lpstr>Additional Functions</vt:lpstr>
      <vt:lpstr>Additional Functions</vt:lpstr>
      <vt:lpstr>PowerPoint Presentation</vt:lpstr>
      <vt:lpstr>Baseline Streams</vt:lpstr>
      <vt:lpstr>Baseline Stream: Scenario Summary</vt:lpstr>
      <vt:lpstr>Baseline Stream: High-Level Requirements</vt:lpstr>
      <vt:lpstr>Baseline Stream: USS Rules</vt:lpstr>
      <vt:lpstr>Baseline Stream: USS Rules (Data Retention)</vt:lpstr>
      <vt:lpstr>Baseline Streams: Data Model</vt:lpstr>
      <vt:lpstr>Data Exchange Architecture: Baseline Stream</vt:lpstr>
      <vt:lpstr>PowerPoint Presentation</vt:lpstr>
      <vt:lpstr>Authentication &amp; Authorization</vt:lpstr>
      <vt:lpstr>A&amp;A: Scenario Summary</vt:lpstr>
      <vt:lpstr>A&amp;A: High-Level Requirements</vt:lpstr>
      <vt:lpstr>A&amp;A: USS Rules</vt:lpstr>
      <vt:lpstr>A&amp;A: Data Exchange Architecture</vt:lpstr>
      <vt:lpstr>PowerPoint Presentation</vt:lpstr>
      <vt:lpstr>Service Monitoring &amp; Analytics (SM&amp;A)</vt:lpstr>
      <vt:lpstr>SM&amp;A: Scenario Summary</vt:lpstr>
      <vt:lpstr>SM&amp;A: High-Level Requirements</vt:lpstr>
      <vt:lpstr>SM&amp;A: USS Rules</vt:lpstr>
      <vt:lpstr>SM&amp;A: Data Model</vt:lpstr>
      <vt:lpstr>SM&amp;A: Data Exchange Architecture</vt:lpstr>
      <vt:lpstr>PowerPoint Presentation</vt:lpstr>
      <vt:lpstr>Reliability (Intermittent Connection): Scenario Summary</vt:lpstr>
      <vt:lpstr>Reliability (USS Outage): Scenario Summary</vt:lpstr>
      <vt:lpstr>Reliability (Anti-spoofing): Scenario Summary</vt:lpstr>
      <vt:lpstr>Reliability: High-Level Requirements</vt:lpstr>
      <vt:lpstr>Reliability: USS Rules</vt:lpstr>
      <vt:lpstr>Reliability: USS Rules</vt:lpstr>
      <vt:lpstr>PowerPoint Presentation</vt:lpstr>
      <vt:lpstr>Public RID Information: Scenario Summary</vt:lpstr>
      <vt:lpstr>Public RID Information: High-Level Requirements</vt:lpstr>
      <vt:lpstr>Public RID Information: USS Rules</vt:lpstr>
      <vt:lpstr>Public RID Information: Data Model</vt:lpstr>
      <vt:lpstr>Other RID USS Performance Rules</vt:lpstr>
      <vt:lpstr>Other – Access/Accounts &amp; Data Sources</vt:lpstr>
      <vt:lpstr>Wrap Up</vt:lpstr>
      <vt:lpstr>TIM Schedule</vt:lpstr>
    </vt:vector>
  </TitlesOfParts>
  <Company>Federal Aviation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Derivation of UAS Operational Requirements</dc:title>
  <dc:creator>Keegan, Maureen (FAA)</dc:creator>
  <cp:lastModifiedBy>Harrison, Tenisha (FAA)</cp:lastModifiedBy>
  <cp:revision>1197</cp:revision>
  <cp:lastPrinted>2019-07-09T11:55:10Z</cp:lastPrinted>
  <dcterms:created xsi:type="dcterms:W3CDTF">2015-03-25T16:55:22Z</dcterms:created>
  <dcterms:modified xsi:type="dcterms:W3CDTF">2020-05-28T13:18:44Z</dcterms:modified>
</cp:coreProperties>
</file>